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8" r:id="rId4"/>
    <p:sldId id="269" r:id="rId5"/>
    <p:sldId id="270" r:id="rId6"/>
    <p:sldId id="271" r:id="rId7"/>
    <p:sldId id="265" r:id="rId8"/>
    <p:sldId id="272" r:id="rId9"/>
    <p:sldId id="273" r:id="rId10"/>
    <p:sldId id="260" r:id="rId11"/>
    <p:sldId id="261" r:id="rId12"/>
    <p:sldId id="282" r:id="rId13"/>
    <p:sldId id="266" r:id="rId14"/>
    <p:sldId id="267" r:id="rId15"/>
    <p:sldId id="275" r:id="rId16"/>
    <p:sldId id="274" r:id="rId17"/>
    <p:sldId id="276" r:id="rId18"/>
    <p:sldId id="281" r:id="rId19"/>
    <p:sldId id="259" r:id="rId20"/>
    <p:sldId id="283" r:id="rId21"/>
    <p:sldId id="279" r:id="rId22"/>
    <p:sldId id="280"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McVitti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32" autoAdjust="0"/>
  </p:normalViewPr>
  <p:slideViewPr>
    <p:cSldViewPr snapToObjects="1">
      <p:cViewPr varScale="1">
        <p:scale>
          <a:sx n="57" d="100"/>
          <a:sy n="57" d="100"/>
        </p:scale>
        <p:origin x="738" y="72"/>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Sheet1!$G$2</c:f>
              <c:strCache>
                <c:ptCount val="1"/>
                <c:pt idx="0">
                  <c:v>Grass</c:v>
                </c:pt>
              </c:strCache>
            </c:strRef>
          </c:tx>
          <c:invertIfNegative val="0"/>
          <c:cat>
            <c:strRef>
              <c:f>Sheet1!$A$4:$A$6</c:f>
              <c:strCache>
                <c:ptCount val="3"/>
                <c:pt idx="0">
                  <c:v>A</c:v>
                </c:pt>
                <c:pt idx="1">
                  <c:v>B</c:v>
                </c:pt>
                <c:pt idx="2">
                  <c:v>C</c:v>
                </c:pt>
              </c:strCache>
            </c:strRef>
          </c:cat>
          <c:val>
            <c:numRef>
              <c:f>Sheet1!$G$4:$G$6</c:f>
              <c:numCache>
                <c:formatCode>General</c:formatCode>
                <c:ptCount val="3"/>
                <c:pt idx="0">
                  <c:v>1.3200000000000003</c:v>
                </c:pt>
                <c:pt idx="1">
                  <c:v>2.6199999999999974</c:v>
                </c:pt>
                <c:pt idx="2">
                  <c:v>2.8900000000000006</c:v>
                </c:pt>
              </c:numCache>
            </c:numRef>
          </c:val>
        </c:ser>
        <c:ser>
          <c:idx val="1"/>
          <c:order val="1"/>
          <c:tx>
            <c:strRef>
              <c:f>Sheet1!$H$2</c:f>
              <c:strCache>
                <c:ptCount val="1"/>
                <c:pt idx="0">
                  <c:v>Natural Vegetation</c:v>
                </c:pt>
              </c:strCache>
            </c:strRef>
          </c:tx>
          <c:invertIfNegative val="0"/>
          <c:cat>
            <c:strRef>
              <c:f>Sheet1!$A$4:$A$6</c:f>
              <c:strCache>
                <c:ptCount val="3"/>
                <c:pt idx="0">
                  <c:v>A</c:v>
                </c:pt>
                <c:pt idx="1">
                  <c:v>B</c:v>
                </c:pt>
                <c:pt idx="2">
                  <c:v>C</c:v>
                </c:pt>
              </c:strCache>
            </c:strRef>
          </c:cat>
          <c:val>
            <c:numRef>
              <c:f>Sheet1!$H$4:$H$6</c:f>
              <c:numCache>
                <c:formatCode>General</c:formatCode>
                <c:ptCount val="3"/>
                <c:pt idx="0">
                  <c:v>3.9799999999999969</c:v>
                </c:pt>
                <c:pt idx="1">
                  <c:v>4.2999999999999972</c:v>
                </c:pt>
                <c:pt idx="2">
                  <c:v>4.7199999999999989</c:v>
                </c:pt>
              </c:numCache>
            </c:numRef>
          </c:val>
        </c:ser>
        <c:ser>
          <c:idx val="2"/>
          <c:order val="2"/>
          <c:tx>
            <c:strRef>
              <c:f>Sheet1!$I$2</c:f>
              <c:strCache>
                <c:ptCount val="1"/>
                <c:pt idx="0">
                  <c:v>Mixed</c:v>
                </c:pt>
              </c:strCache>
            </c:strRef>
          </c:tx>
          <c:invertIfNegative val="0"/>
          <c:cat>
            <c:strRef>
              <c:f>Sheet1!$A$4:$A$6</c:f>
              <c:strCache>
                <c:ptCount val="3"/>
                <c:pt idx="0">
                  <c:v>A</c:v>
                </c:pt>
                <c:pt idx="1">
                  <c:v>B</c:v>
                </c:pt>
                <c:pt idx="2">
                  <c:v>C</c:v>
                </c:pt>
              </c:strCache>
            </c:strRef>
          </c:cat>
          <c:val>
            <c:numRef>
              <c:f>Sheet1!$I$4:$I$6</c:f>
              <c:numCache>
                <c:formatCode>General</c:formatCode>
                <c:ptCount val="3"/>
                <c:pt idx="0">
                  <c:v>2.6499999999999986</c:v>
                </c:pt>
                <c:pt idx="1">
                  <c:v>3.4600000000000009</c:v>
                </c:pt>
                <c:pt idx="2">
                  <c:v>3.7999999999999972</c:v>
                </c:pt>
              </c:numCache>
            </c:numRef>
          </c:val>
        </c:ser>
        <c:dLbls>
          <c:showLegendKey val="0"/>
          <c:showVal val="0"/>
          <c:showCatName val="0"/>
          <c:showSerName val="0"/>
          <c:showPercent val="0"/>
          <c:showBubbleSize val="0"/>
        </c:dLbls>
        <c:gapWidth val="150"/>
        <c:axId val="204406256"/>
        <c:axId val="204407040"/>
      </c:barChart>
      <c:catAx>
        <c:axId val="204406256"/>
        <c:scaling>
          <c:orientation val="minMax"/>
        </c:scaling>
        <c:delete val="0"/>
        <c:axPos val="b"/>
        <c:title>
          <c:tx>
            <c:rich>
              <a:bodyPr/>
              <a:lstStyle/>
              <a:p>
                <a:pPr>
                  <a:defRPr/>
                </a:pPr>
                <a:r>
                  <a:rPr lang="en-GB"/>
                  <a:t>Scenario</a:t>
                </a:r>
              </a:p>
            </c:rich>
          </c:tx>
          <c:overlay val="0"/>
        </c:title>
        <c:numFmt formatCode="General" sourceLinked="0"/>
        <c:majorTickMark val="out"/>
        <c:minorTickMark val="none"/>
        <c:tickLblPos val="nextTo"/>
        <c:crossAx val="204407040"/>
        <c:crosses val="autoZero"/>
        <c:auto val="1"/>
        <c:lblAlgn val="ctr"/>
        <c:lblOffset val="100"/>
        <c:noMultiLvlLbl val="0"/>
      </c:catAx>
      <c:valAx>
        <c:axId val="204407040"/>
        <c:scaling>
          <c:orientation val="minMax"/>
        </c:scaling>
        <c:delete val="0"/>
        <c:axPos val="l"/>
        <c:majorGridlines/>
        <c:title>
          <c:tx>
            <c:rich>
              <a:bodyPr rot="-5400000" vert="horz"/>
              <a:lstStyle/>
              <a:p>
                <a:pPr>
                  <a:defRPr/>
                </a:pPr>
                <a:r>
                  <a:rPr lang="en-GB" dirty="0" smtClean="0"/>
                  <a:t>‘Utility’ </a:t>
                </a:r>
                <a:r>
                  <a:rPr lang="en-GB" dirty="0"/>
                  <a:t>gain</a:t>
                </a:r>
              </a:p>
            </c:rich>
          </c:tx>
          <c:overlay val="0"/>
        </c:title>
        <c:numFmt formatCode="General" sourceLinked="1"/>
        <c:majorTickMark val="out"/>
        <c:minorTickMark val="none"/>
        <c:tickLblPos val="nextTo"/>
        <c:crossAx val="204406256"/>
        <c:crosses val="autoZero"/>
        <c:crossBetween val="between"/>
      </c:valAx>
    </c:plotArea>
    <c:legend>
      <c:legendPos val="r"/>
      <c:overlay val="0"/>
    </c:legend>
    <c:plotVisOnly val="1"/>
    <c:dispBlanksAs val="gap"/>
    <c:showDLblsOverMax val="0"/>
  </c:chart>
  <c:txPr>
    <a:bodyPr/>
    <a:lstStyle/>
    <a:p>
      <a:pPr>
        <a:defRPr sz="1600">
          <a:solidFill>
            <a:srgbClr val="004B23"/>
          </a:solidFill>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06-18T11:48:20.127" idx="1">
    <p:pos x="10" y="10"/>
    <p:text>Insert example CPT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1D8480-BB86-45B1-B73C-B24088764576}" type="datetimeFigureOut">
              <a:rPr lang="en-GB" smtClean="0"/>
              <a:t>05/06/2015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FEACB0-C9CB-4E3B-82E0-03A4D129F0F2}" type="slidenum">
              <a:rPr lang="en-GB" smtClean="0"/>
              <a:t>‹#›</a:t>
            </a:fld>
            <a:endParaRPr lang="en-GB"/>
          </a:p>
        </p:txBody>
      </p:sp>
    </p:spTree>
    <p:extLst>
      <p:ext uri="{BB962C8B-B14F-4D97-AF65-F5344CB8AC3E}">
        <p14:creationId xmlns:p14="http://schemas.microsoft.com/office/powerpoint/2010/main" val="305228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a:t>
            </a:fld>
            <a:endParaRPr lang="en-GB"/>
          </a:p>
        </p:txBody>
      </p:sp>
    </p:spTree>
    <p:extLst>
      <p:ext uri="{BB962C8B-B14F-4D97-AF65-F5344CB8AC3E}">
        <p14:creationId xmlns:p14="http://schemas.microsoft.com/office/powerpoint/2010/main" val="29172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10</a:t>
            </a:fld>
            <a:endParaRPr lang="en-GB"/>
          </a:p>
        </p:txBody>
      </p:sp>
    </p:spTree>
    <p:extLst>
      <p:ext uri="{BB962C8B-B14F-4D97-AF65-F5344CB8AC3E}">
        <p14:creationId xmlns:p14="http://schemas.microsoft.com/office/powerpoint/2010/main" val="9910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two </a:t>
            </a:r>
            <a:r>
              <a:rPr lang="en-GB" baseline="0" dirty="0" smtClean="0"/>
              <a:t>comments </a:t>
            </a:r>
          </a:p>
          <a:p>
            <a:pPr marL="228600" indent="-228600">
              <a:buAutoNum type="arabicParenBoth"/>
            </a:pPr>
            <a:r>
              <a:rPr lang="en-GB" baseline="0" dirty="0" smtClean="0"/>
              <a:t>“increased soil permeability” sits a little odd alongside the others which are more over arching. Is the permeability one included to reflect improved groundwater recharge as the benefit?</a:t>
            </a:r>
          </a:p>
          <a:p>
            <a:pPr marL="228600" indent="-228600">
              <a:buAutoNum type="arabicParenBoth"/>
            </a:pPr>
            <a:r>
              <a:rPr lang="en-GB" baseline="0" dirty="0" smtClean="0"/>
              <a:t>Improved soil health – why health? We don’t have indicators of soil health but we do have indicators of soil quality. It might seem like semantics but has important implications for what the aims / benefits are</a:t>
            </a:r>
            <a:endParaRPr lang="en-GB" dirty="0"/>
          </a:p>
        </p:txBody>
      </p:sp>
      <p:sp>
        <p:nvSpPr>
          <p:cNvPr id="4" name="Slide Number Placeholder 3"/>
          <p:cNvSpPr>
            <a:spLocks noGrp="1"/>
          </p:cNvSpPr>
          <p:nvPr>
            <p:ph type="sldNum" sz="quarter" idx="10"/>
          </p:nvPr>
        </p:nvSpPr>
        <p:spPr/>
        <p:txBody>
          <a:bodyPr/>
          <a:lstStyle/>
          <a:p>
            <a:fld id="{A59891B4-D38B-4BF6-B72C-F494C8CD4AFB}" type="slidenum">
              <a:rPr lang="en-GB" smtClean="0"/>
              <a:pPr/>
              <a:t>11</a:t>
            </a:fld>
            <a:endParaRPr lang="en-GB"/>
          </a:p>
        </p:txBody>
      </p:sp>
    </p:spTree>
    <p:extLst>
      <p:ext uri="{BB962C8B-B14F-4D97-AF65-F5344CB8AC3E}">
        <p14:creationId xmlns:p14="http://schemas.microsoft.com/office/powerpoint/2010/main" val="275744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12</a:t>
            </a:fld>
            <a:endParaRPr lang="en-GB"/>
          </a:p>
        </p:txBody>
      </p:sp>
    </p:spTree>
    <p:extLst>
      <p:ext uri="{BB962C8B-B14F-4D97-AF65-F5344CB8AC3E}">
        <p14:creationId xmlns:p14="http://schemas.microsoft.com/office/powerpoint/2010/main" val="157575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13</a:t>
            </a:fld>
            <a:endParaRPr lang="en-GB"/>
          </a:p>
        </p:txBody>
      </p:sp>
    </p:spTree>
    <p:extLst>
      <p:ext uri="{BB962C8B-B14F-4D97-AF65-F5344CB8AC3E}">
        <p14:creationId xmlns:p14="http://schemas.microsoft.com/office/powerpoint/2010/main" val="1706505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EACB0-C9CB-4E3B-82E0-03A4D129F0F2}" type="slidenum">
              <a:rPr lang="en-GB" smtClean="0"/>
              <a:t>14</a:t>
            </a:fld>
            <a:endParaRPr lang="en-GB"/>
          </a:p>
        </p:txBody>
      </p:sp>
    </p:spTree>
    <p:extLst>
      <p:ext uri="{BB962C8B-B14F-4D97-AF65-F5344CB8AC3E}">
        <p14:creationId xmlns:p14="http://schemas.microsoft.com/office/powerpoint/2010/main" val="256804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15</a:t>
            </a:fld>
            <a:endParaRPr lang="en-GB"/>
          </a:p>
        </p:txBody>
      </p:sp>
    </p:spTree>
    <p:extLst>
      <p:ext uri="{BB962C8B-B14F-4D97-AF65-F5344CB8AC3E}">
        <p14:creationId xmlns:p14="http://schemas.microsoft.com/office/powerpoint/2010/main" val="350809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16</a:t>
            </a:fld>
            <a:endParaRPr lang="en-GB"/>
          </a:p>
        </p:txBody>
      </p:sp>
    </p:spTree>
    <p:extLst>
      <p:ext uri="{BB962C8B-B14F-4D97-AF65-F5344CB8AC3E}">
        <p14:creationId xmlns:p14="http://schemas.microsoft.com/office/powerpoint/2010/main" val="1799173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17</a:t>
            </a:fld>
            <a:endParaRPr lang="en-GB"/>
          </a:p>
        </p:txBody>
      </p:sp>
    </p:spTree>
    <p:extLst>
      <p:ext uri="{BB962C8B-B14F-4D97-AF65-F5344CB8AC3E}">
        <p14:creationId xmlns:p14="http://schemas.microsoft.com/office/powerpoint/2010/main" val="284485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18</a:t>
            </a:fld>
            <a:endParaRPr lang="en-GB"/>
          </a:p>
        </p:txBody>
      </p:sp>
    </p:spTree>
    <p:extLst>
      <p:ext uri="{BB962C8B-B14F-4D97-AF65-F5344CB8AC3E}">
        <p14:creationId xmlns:p14="http://schemas.microsoft.com/office/powerpoint/2010/main" val="357814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D5640F6-CB4A-4648-968D-DA392A64A4D4}" type="slidenum">
              <a:rPr lang="en-GB" smtClean="0"/>
              <a:t>19</a:t>
            </a:fld>
            <a:endParaRPr lang="en-GB"/>
          </a:p>
        </p:txBody>
      </p:sp>
    </p:spTree>
    <p:extLst>
      <p:ext uri="{BB962C8B-B14F-4D97-AF65-F5344CB8AC3E}">
        <p14:creationId xmlns:p14="http://schemas.microsoft.com/office/powerpoint/2010/main" val="215863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EACB0-C9CB-4E3B-82E0-03A4D129F0F2}" type="slidenum">
              <a:rPr lang="en-GB" smtClean="0"/>
              <a:t>2</a:t>
            </a:fld>
            <a:endParaRPr lang="en-GB"/>
          </a:p>
        </p:txBody>
      </p:sp>
    </p:spTree>
    <p:extLst>
      <p:ext uri="{BB962C8B-B14F-4D97-AF65-F5344CB8AC3E}">
        <p14:creationId xmlns:p14="http://schemas.microsoft.com/office/powerpoint/2010/main" val="151576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SLIDES CONTAINS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Bayesian Belief Network approach allows considerable flexibility in the types of data and knowledge used. In this slide we demonstrate how the BBN approach could be used to expand on existing biophysical process models. In this example – a case study of </a:t>
            </a:r>
            <a:r>
              <a:rPr lang="en-GB" baseline="0" dirty="0" err="1" smtClean="0"/>
              <a:t>Loweswater</a:t>
            </a:r>
            <a:r>
              <a:rPr lang="en-GB" baseline="0" dirty="0" smtClean="0"/>
              <a:t> in the Lake District a number of process models were developed or parameterised by CEH and others under the RELU programme. The models describe the phosphorus cycle within the catchments linking nutrient cycling on farms (click) potential runoff (click) and an algal production within the lake (click) which describes water quality.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These models can potentially be integrated into a BBN that also includes initial system states (click), other relevant ecosystem processes and services and benefits that can be values. As with the previous model we are interested in the impact of buffer strips as a management action (click) where these might have a number of important characteristics such as location within the catchment, extent, species and composition etc. (click). The buffer strips will interact with the system to influence both the processes and produce a range of ecosystem goods and services that might in turn be valued (click).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we illustrate a wider range of end points that might be valued, including potential costs to farmers of installation and lost production due to the buffer strips. This highlights the potential for trade-offs or synergies in multiple outcomes that will affect values.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key flexibility of the BBN approach is that whilst in this example there is very well defined context and models available with respect to the water quality impact that utilise detailed process models, our understanding of the processes underlying some of the other valuation endpoints might be less well understood. We are still able to combine these data sources whilst acknowledging the residual uncertainties. Specifically the components of the BBN rely on probabilistic relationships so uncertainty is inherent in the outcomes. A useful future research activity would be to use these models directly in valuation exercises to explore the impact of this uncertainty on values.</a:t>
            </a:r>
            <a:endParaRPr lang="en-GB" dirty="0"/>
          </a:p>
        </p:txBody>
      </p:sp>
      <p:sp>
        <p:nvSpPr>
          <p:cNvPr id="4" name="Slide Number Placeholder 3"/>
          <p:cNvSpPr>
            <a:spLocks noGrp="1"/>
          </p:cNvSpPr>
          <p:nvPr>
            <p:ph type="sldNum" sz="quarter" idx="10"/>
          </p:nvPr>
        </p:nvSpPr>
        <p:spPr/>
        <p:txBody>
          <a:bodyPr/>
          <a:lstStyle/>
          <a:p>
            <a:fld id="{59920AAB-7649-4E5D-B0E1-4E3D5C4CE573}" type="slidenum">
              <a:rPr lang="en-GB" smtClean="0"/>
              <a:t>20</a:t>
            </a:fld>
            <a:endParaRPr lang="en-GB"/>
          </a:p>
        </p:txBody>
      </p:sp>
    </p:spTree>
    <p:extLst>
      <p:ext uri="{BB962C8B-B14F-4D97-AF65-F5344CB8AC3E}">
        <p14:creationId xmlns:p14="http://schemas.microsoft.com/office/powerpoint/2010/main" val="219001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21</a:t>
            </a:fld>
            <a:endParaRPr lang="en-GB"/>
          </a:p>
        </p:txBody>
      </p:sp>
    </p:spTree>
    <p:extLst>
      <p:ext uri="{BB962C8B-B14F-4D97-AF65-F5344CB8AC3E}">
        <p14:creationId xmlns:p14="http://schemas.microsoft.com/office/powerpoint/2010/main" val="100608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22</a:t>
            </a:fld>
            <a:endParaRPr lang="en-GB"/>
          </a:p>
        </p:txBody>
      </p:sp>
    </p:spTree>
    <p:extLst>
      <p:ext uri="{BB962C8B-B14F-4D97-AF65-F5344CB8AC3E}">
        <p14:creationId xmlns:p14="http://schemas.microsoft.com/office/powerpoint/2010/main" val="334410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3</a:t>
            </a:fld>
            <a:endParaRPr lang="en-GB"/>
          </a:p>
        </p:txBody>
      </p:sp>
    </p:spTree>
    <p:extLst>
      <p:ext uri="{BB962C8B-B14F-4D97-AF65-F5344CB8AC3E}">
        <p14:creationId xmlns:p14="http://schemas.microsoft.com/office/powerpoint/2010/main" val="380321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4</a:t>
            </a:fld>
            <a:endParaRPr lang="en-GB"/>
          </a:p>
        </p:txBody>
      </p:sp>
    </p:spTree>
    <p:extLst>
      <p:ext uri="{BB962C8B-B14F-4D97-AF65-F5344CB8AC3E}">
        <p14:creationId xmlns:p14="http://schemas.microsoft.com/office/powerpoint/2010/main" val="165164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5</a:t>
            </a:fld>
            <a:endParaRPr lang="en-GB"/>
          </a:p>
        </p:txBody>
      </p:sp>
    </p:spTree>
    <p:extLst>
      <p:ext uri="{BB962C8B-B14F-4D97-AF65-F5344CB8AC3E}">
        <p14:creationId xmlns:p14="http://schemas.microsoft.com/office/powerpoint/2010/main" val="268705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6</a:t>
            </a:fld>
            <a:endParaRPr lang="en-GB"/>
          </a:p>
        </p:txBody>
      </p:sp>
    </p:spTree>
    <p:extLst>
      <p:ext uri="{BB962C8B-B14F-4D97-AF65-F5344CB8AC3E}">
        <p14:creationId xmlns:p14="http://schemas.microsoft.com/office/powerpoint/2010/main" val="409969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7</a:t>
            </a:fld>
            <a:endParaRPr lang="en-GB"/>
          </a:p>
        </p:txBody>
      </p:sp>
    </p:spTree>
    <p:extLst>
      <p:ext uri="{BB962C8B-B14F-4D97-AF65-F5344CB8AC3E}">
        <p14:creationId xmlns:p14="http://schemas.microsoft.com/office/powerpoint/2010/main" val="328127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8</a:t>
            </a:fld>
            <a:endParaRPr lang="en-GB"/>
          </a:p>
        </p:txBody>
      </p:sp>
    </p:spTree>
    <p:extLst>
      <p:ext uri="{BB962C8B-B14F-4D97-AF65-F5344CB8AC3E}">
        <p14:creationId xmlns:p14="http://schemas.microsoft.com/office/powerpoint/2010/main" val="220677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EACB0-C9CB-4E3B-82E0-03A4D129F0F2}" type="slidenum">
              <a:rPr lang="en-GB" smtClean="0"/>
              <a:t>9</a:t>
            </a:fld>
            <a:endParaRPr lang="en-GB"/>
          </a:p>
        </p:txBody>
      </p:sp>
    </p:spTree>
    <p:extLst>
      <p:ext uri="{BB962C8B-B14F-4D97-AF65-F5344CB8AC3E}">
        <p14:creationId xmlns:p14="http://schemas.microsoft.com/office/powerpoint/2010/main" val="46107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5" name="Picture 14" descr="108337_Powerpoint template.jpg"/>
          <p:cNvPicPr>
            <a:picLocks noChangeAspect="1"/>
          </p:cNvPicPr>
          <p:nvPr/>
        </p:nvPicPr>
        <p:blipFill>
          <a:blip r:embed="rId2" cstate="print"/>
          <a:srcRect l="4476"/>
          <a:stretch>
            <a:fillRect/>
          </a:stretch>
        </p:blipFill>
        <p:spPr>
          <a:xfrm>
            <a:off x="0" y="-29296"/>
            <a:ext cx="9144000" cy="6887296"/>
          </a:xfrm>
          <a:prstGeom prst="rect">
            <a:avLst/>
          </a:prstGeom>
        </p:spPr>
      </p:pic>
      <p:sp>
        <p:nvSpPr>
          <p:cNvPr id="2" name="Title 1"/>
          <p:cNvSpPr>
            <a:spLocks noGrp="1"/>
          </p:cNvSpPr>
          <p:nvPr>
            <p:ph type="ctrTitle"/>
          </p:nvPr>
        </p:nvSpPr>
        <p:spPr>
          <a:xfrm>
            <a:off x="255984" y="2492897"/>
            <a:ext cx="7772401" cy="1080120"/>
          </a:xfrm>
        </p:spPr>
        <p:txBody>
          <a:bodyPr>
            <a:normAutofit/>
          </a:bodyPr>
          <a:lstStyle>
            <a:lvl1pPr>
              <a:defRPr sz="4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51521" y="3356992"/>
            <a:ext cx="6400800" cy="648072"/>
          </a:xfrm>
        </p:spPr>
        <p:txBody>
          <a:bodyPr>
            <a:normAutofit/>
          </a:bodyPr>
          <a:lstStyle>
            <a:lvl1pPr marL="0" indent="0" algn="l">
              <a:buNone/>
              <a:defRPr sz="2000">
                <a:solidFill>
                  <a:srgbClr val="AFCF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341438"/>
            <a:ext cx="6019800" cy="518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
        <p:nvSpPr>
          <p:cNvPr id="4" name="Vertical Title 3"/>
          <p:cNvSpPr>
            <a:spLocks noGrp="1"/>
          </p:cNvSpPr>
          <p:nvPr>
            <p:ph type="title" orient="vert"/>
          </p:nvPr>
        </p:nvSpPr>
        <p:spPr>
          <a:xfrm>
            <a:off x="6629400" y="1628800"/>
            <a:ext cx="2057400" cy="4896544"/>
          </a:xfrm>
        </p:spPr>
        <p:txBody>
          <a:bodyPr vert="eaVert"/>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811" y="19248"/>
            <a:ext cx="7379064" cy="1143000"/>
          </a:xfrm>
        </p:spPr>
        <p:txBody>
          <a:bodyPr>
            <a:normAutofit/>
          </a:bodyPr>
          <a:lstStyle>
            <a:lvl1pPr>
              <a:defRPr sz="2800"/>
            </a:lvl1pPr>
          </a:lstStyle>
          <a:p>
            <a:r>
              <a:rPr lang="en-US" smtClean="0"/>
              <a:t>Click to edit Master title style</a:t>
            </a:r>
            <a:endParaRPr lang="en-GB" dirty="0"/>
          </a:p>
        </p:txBody>
      </p:sp>
      <p:sp>
        <p:nvSpPr>
          <p:cNvPr id="3" name="Content Placeholder 2"/>
          <p:cNvSpPr>
            <a:spLocks noGrp="1"/>
          </p:cNvSpPr>
          <p:nvPr>
            <p:ph idx="1"/>
          </p:nvPr>
        </p:nvSpPr>
        <p:spPr>
          <a:xfrm>
            <a:off x="227811" y="1475688"/>
            <a:ext cx="8680421" cy="5041031"/>
          </a:xfrm>
        </p:spPr>
        <p:txBody>
          <a:bodyPr>
            <a:normAutofit/>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Box 4"/>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Header">
    <p:spTree>
      <p:nvGrpSpPr>
        <p:cNvPr id="1" name=""/>
        <p:cNvGrpSpPr/>
        <p:nvPr/>
      </p:nvGrpSpPr>
      <p:grpSpPr>
        <a:xfrm>
          <a:off x="0" y="0"/>
          <a:ext cx="0" cy="0"/>
          <a:chOff x="0" y="0"/>
          <a:chExt cx="0" cy="0"/>
        </a:xfrm>
      </p:grpSpPr>
      <p:sp>
        <p:nvSpPr>
          <p:cNvPr id="6" name="Title 1"/>
          <p:cNvSpPr>
            <a:spLocks noGrp="1"/>
          </p:cNvSpPr>
          <p:nvPr>
            <p:ph type="title"/>
          </p:nvPr>
        </p:nvSpPr>
        <p:spPr>
          <a:xfrm>
            <a:off x="227811" y="19248"/>
            <a:ext cx="7379063" cy="1143000"/>
          </a:xfrm>
        </p:spPr>
        <p:txBody>
          <a:bodyPr>
            <a:normAutofit/>
          </a:bodyPr>
          <a:lstStyle>
            <a:lvl1pPr>
              <a:defRPr sz="2800"/>
            </a:lvl1pPr>
          </a:lstStyle>
          <a:p>
            <a:r>
              <a:rPr lang="en-US" smtClean="0"/>
              <a:t>Click to edit Master title style</a:t>
            </a:r>
            <a:endParaRPr lang="en-GB" dirty="0"/>
          </a:p>
        </p:txBody>
      </p:sp>
      <p:sp>
        <p:nvSpPr>
          <p:cNvPr id="8" name="Content Placeholder 2"/>
          <p:cNvSpPr>
            <a:spLocks noGrp="1"/>
          </p:cNvSpPr>
          <p:nvPr>
            <p:ph idx="1"/>
          </p:nvPr>
        </p:nvSpPr>
        <p:spPr>
          <a:xfrm>
            <a:off x="227811" y="1475688"/>
            <a:ext cx="8680421" cy="511303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GB" dirty="0"/>
          </a:p>
        </p:txBody>
      </p:sp>
      <p:sp>
        <p:nvSpPr>
          <p:cNvPr id="3" name="Content Placeholder 2"/>
          <p:cNvSpPr>
            <a:spLocks noGrp="1"/>
          </p:cNvSpPr>
          <p:nvPr>
            <p:ph sz="half" idx="1"/>
          </p:nvPr>
        </p:nvSpPr>
        <p:spPr>
          <a:xfrm>
            <a:off x="235770" y="1600201"/>
            <a:ext cx="4260032" cy="485313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199" y="1600201"/>
            <a:ext cx="4260032" cy="485313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Box 5"/>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GB" dirty="0"/>
          </a:p>
        </p:txBody>
      </p:sp>
      <p:sp>
        <p:nvSpPr>
          <p:cNvPr id="3" name="Text Placeholder 2"/>
          <p:cNvSpPr>
            <a:spLocks noGrp="1"/>
          </p:cNvSpPr>
          <p:nvPr>
            <p:ph type="body" idx="1"/>
          </p:nvPr>
        </p:nvSpPr>
        <p:spPr>
          <a:xfrm>
            <a:off x="235769" y="1535113"/>
            <a:ext cx="42616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5769" y="2174875"/>
            <a:ext cx="42616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535113"/>
            <a:ext cx="426320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2632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Box 9"/>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GB" dirty="0"/>
          </a:p>
        </p:txBody>
      </p:sp>
      <p:sp>
        <p:nvSpPr>
          <p:cNvPr id="4" name="TextBox 3"/>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770" y="273050"/>
            <a:ext cx="322974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1435334"/>
            <a:ext cx="5333181" cy="50900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235770" y="1435102"/>
            <a:ext cx="3229744" cy="5090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8256" y="5199874"/>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18256" y="101204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818256" y="576661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108337_Powerpoint template2.jpg"/>
          <p:cNvPicPr>
            <a:picLocks noChangeAspect="1"/>
          </p:cNvPicPr>
          <p:nvPr/>
        </p:nvPicPr>
        <p:blipFill>
          <a:blip r:embed="rId13" cstate="print"/>
          <a:srcRect l="4245"/>
          <a:stretch>
            <a:fillRect/>
          </a:stretch>
        </p:blipFill>
        <p:spPr>
          <a:xfrm>
            <a:off x="0" y="0"/>
            <a:ext cx="9127129" cy="6858000"/>
          </a:xfrm>
          <a:prstGeom prst="rect">
            <a:avLst/>
          </a:prstGeom>
        </p:spPr>
      </p:pic>
      <p:sp>
        <p:nvSpPr>
          <p:cNvPr id="2" name="Title Placeholder 1"/>
          <p:cNvSpPr>
            <a:spLocks noGrp="1"/>
          </p:cNvSpPr>
          <p:nvPr>
            <p:ph type="title"/>
          </p:nvPr>
        </p:nvSpPr>
        <p:spPr>
          <a:xfrm>
            <a:off x="227811" y="19248"/>
            <a:ext cx="7379064"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27811" y="1475688"/>
            <a:ext cx="8680421" cy="51130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Box 7"/>
          <p:cNvSpPr txBox="1"/>
          <p:nvPr/>
        </p:nvSpPr>
        <p:spPr>
          <a:xfrm>
            <a:off x="8100393" y="6381328"/>
            <a:ext cx="609600"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073400-2163-E84C-8A4D-5F3282092B9E}" type="slidenum">
              <a:rPr lang="en-GB" sz="1600">
                <a:solidFill>
                  <a:schemeClr val="bg1"/>
                </a:solidFill>
                <a:latin typeface="Tahoma" charset="0"/>
                <a:cs typeface="Tahoma" charset="0"/>
              </a:rPr>
              <a:pPr algn="r"/>
              <a:t>‹#›</a:t>
            </a:fld>
            <a:endParaRPr lang="en-GB" dirty="0">
              <a:solidFill>
                <a:schemeClr val="bg1"/>
              </a:solidFill>
              <a:latin typeface="Tahoma" charset="0"/>
              <a:cs typeface="Tahoma"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0" kern="1200">
          <a:solidFill>
            <a:srgbClr val="004B23"/>
          </a:solidFill>
          <a:latin typeface="Georgia" pitchFamily="18" charset="0"/>
          <a:ea typeface="+mj-ea"/>
          <a:cs typeface="Tahoma" pitchFamily="34" charset="0"/>
        </a:defRPr>
      </a:lvl1pPr>
    </p:titleStyle>
    <p:bodyStyle>
      <a:lvl1pPr marL="342900" indent="-342900" algn="l" defTabSz="914400" rtl="0" eaLnBrk="1" latinLnBrk="0" hangingPunct="1">
        <a:spcBef>
          <a:spcPts val="0"/>
        </a:spcBef>
        <a:spcAft>
          <a:spcPts val="600"/>
        </a:spcAft>
        <a:buFont typeface="Arial" pitchFamily="34" charset="0"/>
        <a:buChar char="•"/>
        <a:defRPr sz="2800" kern="1200">
          <a:solidFill>
            <a:srgbClr val="004B23"/>
          </a:solidFill>
          <a:latin typeface="Arial" pitchFamily="34" charset="0"/>
          <a:ea typeface="+mn-ea"/>
          <a:cs typeface="Arial" pitchFamily="34" charset="0"/>
        </a:defRPr>
      </a:lvl1pPr>
      <a:lvl2pPr marL="742950" indent="-285750" algn="l" defTabSz="914400" rtl="0" eaLnBrk="1" latinLnBrk="0" hangingPunct="1">
        <a:spcBef>
          <a:spcPts val="0"/>
        </a:spcBef>
        <a:spcAft>
          <a:spcPts val="600"/>
        </a:spcAft>
        <a:buFont typeface="Arial" pitchFamily="34" charset="0"/>
        <a:buChar char="–"/>
        <a:defRPr sz="2400" kern="1200">
          <a:solidFill>
            <a:srgbClr val="004B23"/>
          </a:solidFill>
          <a:latin typeface="Arial" pitchFamily="34" charset="0"/>
          <a:ea typeface="+mn-ea"/>
          <a:cs typeface="Arial"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rgbClr val="004B23"/>
          </a:solidFill>
          <a:latin typeface="Arial" pitchFamily="34" charset="0"/>
          <a:ea typeface="+mn-ea"/>
          <a:cs typeface="Arial"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rgbClr val="004B2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hutton.ac.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2800" dirty="0"/>
              <a:t>Exploring the interaction of ecosystem processes and ecosystem services for effective decision-making</a:t>
            </a:r>
          </a:p>
        </p:txBody>
      </p:sp>
      <p:sp>
        <p:nvSpPr>
          <p:cNvPr id="3" name="Subtitle 2"/>
          <p:cNvSpPr>
            <a:spLocks noGrp="1"/>
          </p:cNvSpPr>
          <p:nvPr>
            <p:ph type="subTitle" idx="1"/>
          </p:nvPr>
        </p:nvSpPr>
        <p:spPr>
          <a:xfrm>
            <a:off x="255984" y="3789040"/>
            <a:ext cx="6400800" cy="648072"/>
          </a:xfrm>
        </p:spPr>
        <p:txBody>
          <a:bodyPr/>
          <a:lstStyle/>
          <a:p>
            <a:r>
              <a:rPr lang="en-GB" dirty="0" smtClean="0"/>
              <a:t>Alistair McVittie &amp; Ioanna Siameti</a:t>
            </a:r>
            <a:endParaRPr lang="en-GB" dirty="0"/>
          </a:p>
        </p:txBody>
      </p:sp>
    </p:spTree>
    <p:extLst>
      <p:ext uri="{BB962C8B-B14F-4D97-AF65-F5344CB8AC3E}">
        <p14:creationId xmlns:p14="http://schemas.microsoft.com/office/powerpoint/2010/main" val="746490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ecosystem </a:t>
            </a:r>
            <a:r>
              <a:rPr lang="en-GB" dirty="0" smtClean="0"/>
              <a:t>interactions</a:t>
            </a:r>
            <a:endParaRPr lang="en-GB" dirty="0"/>
          </a:p>
        </p:txBody>
      </p:sp>
      <p:pic>
        <p:nvPicPr>
          <p:cNvPr id="7" name="Picture 6" descr="C:\Users\amcvittie\Local Settings\Temporary Internet Files\Content.Outlook\DL9EJFY0\VNN_M1_summary_lines.TIF"/>
          <p:cNvPicPr>
            <a:picLocks noChangeAspect="1" noChangeArrowheads="1"/>
          </p:cNvPicPr>
          <p:nvPr/>
        </p:nvPicPr>
        <p:blipFill>
          <a:blip r:embed="rId3" cstate="print"/>
          <a:srcRect/>
          <a:stretch>
            <a:fillRect/>
          </a:stretch>
        </p:blipFill>
        <p:spPr bwMode="auto">
          <a:xfrm>
            <a:off x="297890" y="1285860"/>
            <a:ext cx="7294399" cy="5058428"/>
          </a:xfrm>
          <a:prstGeom prst="rect">
            <a:avLst/>
          </a:prstGeom>
          <a:noFill/>
        </p:spPr>
      </p:pic>
      <p:sp>
        <p:nvSpPr>
          <p:cNvPr id="8" name="TextBox 7"/>
          <p:cNvSpPr txBox="1"/>
          <p:nvPr/>
        </p:nvSpPr>
        <p:spPr>
          <a:xfrm>
            <a:off x="3259483" y="6391273"/>
            <a:ext cx="4332806" cy="253916"/>
          </a:xfrm>
          <a:prstGeom prst="rect">
            <a:avLst/>
          </a:prstGeom>
          <a:noFill/>
        </p:spPr>
        <p:txBody>
          <a:bodyPr wrap="square" rtlCol="0">
            <a:spAutoFit/>
          </a:bodyPr>
          <a:lstStyle/>
          <a:p>
            <a:pPr algn="r"/>
            <a:r>
              <a:rPr lang="en-GB" sz="1050" dirty="0" err="1" smtClean="0">
                <a:solidFill>
                  <a:srgbClr val="004B23"/>
                </a:solidFill>
              </a:rPr>
              <a:t>Attercap</a:t>
            </a:r>
            <a:r>
              <a:rPr lang="en-GB" sz="1050" dirty="0" smtClean="0">
                <a:solidFill>
                  <a:srgbClr val="004B23"/>
                </a:solidFill>
              </a:rPr>
              <a:t> network analysis – Matt Aitkenhead, James Hutton Inst</a:t>
            </a:r>
            <a:endParaRPr lang="en-GB" sz="1050" dirty="0">
              <a:solidFill>
                <a:srgbClr val="004B23"/>
              </a:solidFill>
            </a:endParaRPr>
          </a:p>
        </p:txBody>
      </p:sp>
    </p:spTree>
    <p:extLst>
      <p:ext uri="{BB962C8B-B14F-4D97-AF65-F5344CB8AC3E}">
        <p14:creationId xmlns:p14="http://schemas.microsoft.com/office/powerpoint/2010/main" val="3869840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 quality mapping example</a:t>
            </a:r>
            <a:endParaRPr lang="en-GB" dirty="0"/>
          </a:p>
        </p:txBody>
      </p:sp>
      <p:pic>
        <p:nvPicPr>
          <p:cNvPr id="4" name="Content Placeholder 3" descr="VNN_water_alastair1.TIF"/>
          <p:cNvPicPr>
            <a:picLocks noGrp="1" noChangeAspect="1"/>
          </p:cNvPicPr>
          <p:nvPr>
            <p:ph idx="1"/>
          </p:nvPr>
        </p:nvPicPr>
        <p:blipFill>
          <a:blip r:embed="rId3" cstate="print"/>
          <a:stretch>
            <a:fillRect/>
          </a:stretch>
        </p:blipFill>
        <p:spPr>
          <a:xfrm>
            <a:off x="746575" y="1285875"/>
            <a:ext cx="6750002" cy="4840288"/>
          </a:xfrm>
        </p:spPr>
      </p:pic>
      <p:sp>
        <p:nvSpPr>
          <p:cNvPr id="5" name="TextBox 4"/>
          <p:cNvSpPr txBox="1"/>
          <p:nvPr/>
        </p:nvSpPr>
        <p:spPr>
          <a:xfrm>
            <a:off x="3152467" y="6264315"/>
            <a:ext cx="4332806" cy="253916"/>
          </a:xfrm>
          <a:prstGeom prst="rect">
            <a:avLst/>
          </a:prstGeom>
          <a:noFill/>
        </p:spPr>
        <p:txBody>
          <a:bodyPr wrap="square" rtlCol="0">
            <a:spAutoFit/>
          </a:bodyPr>
          <a:lstStyle/>
          <a:p>
            <a:pPr algn="r"/>
            <a:r>
              <a:rPr lang="en-GB" sz="1050" dirty="0" err="1" smtClean="0">
                <a:solidFill>
                  <a:srgbClr val="004B23"/>
                </a:solidFill>
              </a:rPr>
              <a:t>Attercap</a:t>
            </a:r>
            <a:r>
              <a:rPr lang="en-GB" sz="1050" dirty="0" smtClean="0">
                <a:solidFill>
                  <a:srgbClr val="004B23"/>
                </a:solidFill>
              </a:rPr>
              <a:t> network analysis – Matt Aitkenhead, James Hutton Inst</a:t>
            </a:r>
            <a:endParaRPr lang="en-GB" sz="1050" dirty="0">
              <a:solidFill>
                <a:srgbClr val="004B23"/>
              </a:solidFill>
            </a:endParaRPr>
          </a:p>
        </p:txBody>
      </p:sp>
    </p:spTree>
    <p:extLst>
      <p:ext uri="{BB962C8B-B14F-4D97-AF65-F5344CB8AC3E}">
        <p14:creationId xmlns:p14="http://schemas.microsoft.com/office/powerpoint/2010/main" val="153482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an interdisciplinary model</a:t>
            </a:r>
            <a:endParaRPr lang="en-GB" dirty="0"/>
          </a:p>
        </p:txBody>
      </p:sp>
      <p:sp>
        <p:nvSpPr>
          <p:cNvPr id="3" name="Content Placeholder 2"/>
          <p:cNvSpPr>
            <a:spLocks noGrp="1"/>
          </p:cNvSpPr>
          <p:nvPr>
            <p:ph idx="1"/>
          </p:nvPr>
        </p:nvSpPr>
        <p:spPr/>
        <p:txBody>
          <a:bodyPr/>
          <a:lstStyle/>
          <a:p>
            <a:r>
              <a:rPr lang="en-GB" dirty="0" smtClean="0"/>
              <a:t>Even a single policy objective resulted in complex set of interactions</a:t>
            </a:r>
          </a:p>
          <a:p>
            <a:r>
              <a:rPr lang="en-GB" dirty="0" smtClean="0"/>
              <a:t>Needed to simplify the model or identify the key components</a:t>
            </a:r>
          </a:p>
          <a:p>
            <a:r>
              <a:rPr lang="en-GB" dirty="0" smtClean="0"/>
              <a:t>Needed an approach that was accessible to all team members</a:t>
            </a:r>
          </a:p>
          <a:p>
            <a:r>
              <a:rPr lang="en-GB" dirty="0" smtClean="0"/>
              <a:t>Decided to use Bayesian Belief Networks</a:t>
            </a:r>
            <a:endParaRPr lang="en-GB" dirty="0"/>
          </a:p>
        </p:txBody>
      </p:sp>
    </p:spTree>
    <p:extLst>
      <p:ext uri="{BB962C8B-B14F-4D97-AF65-F5344CB8AC3E}">
        <p14:creationId xmlns:p14="http://schemas.microsoft.com/office/powerpoint/2010/main" val="257211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BBN?</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25" y="1673805"/>
            <a:ext cx="8550950" cy="439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713756940"/>
              </p:ext>
            </p:extLst>
          </p:nvPr>
        </p:nvGraphicFramePr>
        <p:xfrm>
          <a:off x="6053296" y="1898830"/>
          <a:ext cx="2970530" cy="1280160"/>
        </p:xfrm>
        <a:graphic>
          <a:graphicData uri="http://schemas.openxmlformats.org/drawingml/2006/table">
            <a:tbl>
              <a:tblPr firstRow="1" firstCol="1" bandRow="1"/>
              <a:tblGrid>
                <a:gridCol w="810260"/>
                <a:gridCol w="899795"/>
                <a:gridCol w="1260475"/>
              </a:tblGrid>
              <a:tr h="0">
                <a:tc>
                  <a:txBody>
                    <a:bodyPr/>
                    <a:lstStyle/>
                    <a:p>
                      <a:pPr algn="ctr">
                        <a:spcAft>
                          <a:spcPts val="0"/>
                        </a:spcAft>
                      </a:pPr>
                      <a:r>
                        <a:rPr lang="en-GB" sz="1200" dirty="0">
                          <a:effectLst/>
                          <a:latin typeface="Calibri"/>
                          <a:ea typeface="Times New Roman"/>
                        </a:rPr>
                        <a:t>Flood risk</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spcAft>
                          <a:spcPts val="0"/>
                        </a:spcAft>
                      </a:pPr>
                      <a:r>
                        <a:rPr lang="en-GB" sz="1200" dirty="0">
                          <a:effectLst/>
                          <a:latin typeface="Calibri"/>
                          <a:ea typeface="Times New Roman"/>
                        </a:rPr>
                        <a:t>Proximity</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spcAft>
                          <a:spcPts val="0"/>
                        </a:spcAft>
                      </a:pPr>
                      <a:r>
                        <a:rPr lang="en-GB" sz="1200">
                          <a:effectLst/>
                          <a:latin typeface="Calibri"/>
                          <a:ea typeface="Times New Roman"/>
                        </a:rPr>
                        <a:t>Welfare impact</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0">
                <a:tc>
                  <a:txBody>
                    <a:bodyPr/>
                    <a:lstStyle/>
                    <a:p>
                      <a:pPr>
                        <a:spcAft>
                          <a:spcPts val="0"/>
                        </a:spcAft>
                      </a:pPr>
                      <a:r>
                        <a:rPr lang="en-GB" sz="1200">
                          <a:effectLst/>
                          <a:latin typeface="Calibri"/>
                          <a:ea typeface="Times New Roman"/>
                        </a:rPr>
                        <a:t>High</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dirty="0">
                          <a:effectLst/>
                          <a:latin typeface="Calibri"/>
                          <a:ea typeface="Times New Roman"/>
                        </a:rPr>
                        <a:t>Near</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291465" algn="r">
                        <a:spcAft>
                          <a:spcPts val="0"/>
                        </a:spcAft>
                        <a:tabLst>
                          <a:tab pos="831850" algn="l"/>
                        </a:tabLst>
                      </a:pPr>
                      <a:r>
                        <a:rPr lang="en-GB" sz="1200">
                          <a:effectLst/>
                          <a:latin typeface="Calibri"/>
                          <a:ea typeface="Times New Roman"/>
                        </a:rPr>
                        <a:t>-100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High</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Far</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291465" algn="r">
                        <a:spcAft>
                          <a:spcPts val="0"/>
                        </a:spcAft>
                        <a:tabLst>
                          <a:tab pos="831850" algn="l"/>
                        </a:tabLst>
                      </a:pPr>
                      <a:r>
                        <a:rPr lang="en-GB" sz="1200">
                          <a:effectLst/>
                          <a:latin typeface="Calibri"/>
                          <a:ea typeface="Times New Roman"/>
                        </a:rPr>
                        <a:t>-20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Medium</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Near</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291465" algn="r">
                        <a:spcAft>
                          <a:spcPts val="0"/>
                        </a:spcAft>
                        <a:tabLst>
                          <a:tab pos="831850" algn="l"/>
                        </a:tabLst>
                      </a:pPr>
                      <a:r>
                        <a:rPr lang="en-GB" sz="1200">
                          <a:effectLst/>
                          <a:latin typeface="Calibri"/>
                          <a:ea typeface="Times New Roman"/>
                        </a:rPr>
                        <a:t>-60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Medium</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Far</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291465" algn="r">
                        <a:spcAft>
                          <a:spcPts val="0"/>
                        </a:spcAft>
                        <a:tabLst>
                          <a:tab pos="831850" algn="l"/>
                        </a:tabLst>
                      </a:pPr>
                      <a:r>
                        <a:rPr lang="en-GB" sz="1200">
                          <a:effectLst/>
                          <a:latin typeface="Calibri"/>
                          <a:ea typeface="Times New Roman"/>
                        </a:rPr>
                        <a:t>-10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Near</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291465" algn="r">
                        <a:spcAft>
                          <a:spcPts val="0"/>
                        </a:spcAft>
                        <a:tabLst>
                          <a:tab pos="831850" algn="l"/>
                        </a:tabLst>
                      </a:pPr>
                      <a:r>
                        <a:rPr lang="en-GB" sz="1200">
                          <a:effectLst/>
                          <a:latin typeface="Calibri"/>
                          <a:ea typeface="Times New Roman"/>
                        </a:rPr>
                        <a:t>-20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Far</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R="291465" algn="r">
                        <a:spcAft>
                          <a:spcPts val="0"/>
                        </a:spcAft>
                        <a:tabLst>
                          <a:tab pos="831850" algn="l"/>
                        </a:tabLst>
                      </a:pPr>
                      <a:r>
                        <a:rPr lang="en-GB" sz="1200" dirty="0">
                          <a:effectLst/>
                          <a:latin typeface="Calibri"/>
                          <a:ea typeface="Times New Roman"/>
                        </a:rPr>
                        <a:t>0</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1463782"/>
              </p:ext>
            </p:extLst>
          </p:nvPr>
        </p:nvGraphicFramePr>
        <p:xfrm>
          <a:off x="2186735" y="5023929"/>
          <a:ext cx="3726180" cy="1097280"/>
        </p:xfrm>
        <a:graphic>
          <a:graphicData uri="http://schemas.openxmlformats.org/drawingml/2006/table">
            <a:tbl>
              <a:tblPr firstRow="1" firstCol="1" bandRow="1"/>
              <a:tblGrid>
                <a:gridCol w="810260"/>
                <a:gridCol w="723900"/>
                <a:gridCol w="730250"/>
                <a:gridCol w="730885"/>
                <a:gridCol w="730885"/>
              </a:tblGrid>
              <a:tr h="0">
                <a:tc gridSpan="2">
                  <a:txBody>
                    <a:bodyPr/>
                    <a:lstStyle/>
                    <a:p>
                      <a:pPr>
                        <a:spcAft>
                          <a:spcPts val="0"/>
                        </a:spcAft>
                      </a:pPr>
                      <a:r>
                        <a:rPr lang="en-GB" sz="1200" dirty="0">
                          <a:effectLst/>
                          <a:latin typeface="Calibri"/>
                          <a:ea typeface="Times New Roman"/>
                        </a:rPr>
                        <a:t> </a:t>
                      </a:r>
                      <a:endParaRPr lang="en-GB" sz="1200" dirty="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spcAft>
                          <a:spcPts val="0"/>
                        </a:spcAft>
                      </a:pPr>
                      <a:r>
                        <a:rPr lang="en-GB" sz="1200">
                          <a:effectLst/>
                          <a:latin typeface="Calibri"/>
                          <a:ea typeface="Times New Roman"/>
                        </a:rPr>
                        <a:t>Surface flow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GB"/>
                    </a:p>
                  </a:txBody>
                  <a:tcPr/>
                </a:tc>
                <a:tc hMerge="1">
                  <a:txBody>
                    <a:bodyPr/>
                    <a:lstStyle/>
                    <a:p>
                      <a:endParaRPr lang="en-GB"/>
                    </a:p>
                  </a:txBody>
                  <a:tcPr/>
                </a:tc>
              </a:tr>
              <a:tr h="0">
                <a:tc>
                  <a:txBody>
                    <a:bodyPr/>
                    <a:lstStyle/>
                    <a:p>
                      <a:pPr algn="ctr">
                        <a:spcAft>
                          <a:spcPts val="0"/>
                        </a:spcAft>
                      </a:pPr>
                      <a:r>
                        <a:rPr lang="en-GB" sz="1200">
                          <a:effectLst/>
                          <a:latin typeface="Calibri"/>
                          <a:ea typeface="Times New Roman"/>
                        </a:rPr>
                        <a:t>Rainfall</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spcAft>
                          <a:spcPts val="0"/>
                        </a:spcAft>
                      </a:pPr>
                      <a:r>
                        <a:rPr lang="en-GB" sz="1200">
                          <a:effectLst/>
                          <a:latin typeface="Calibri"/>
                          <a:ea typeface="Times New Roman"/>
                        </a:rPr>
                        <a:t>Slope</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spcAft>
                          <a:spcPts val="0"/>
                        </a:spcAft>
                      </a:pPr>
                      <a:r>
                        <a:rPr lang="en-GB" sz="1200">
                          <a:effectLst/>
                          <a:latin typeface="Calibri"/>
                          <a:ea typeface="Times New Roman"/>
                        </a:rPr>
                        <a:t>High</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spcAft>
                          <a:spcPts val="0"/>
                        </a:spcAft>
                      </a:pPr>
                      <a:r>
                        <a:rPr lang="en-GB" sz="1200">
                          <a:effectLst/>
                          <a:latin typeface="Calibri"/>
                          <a:ea typeface="Times New Roman"/>
                        </a:rPr>
                        <a:t>Medium</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spcAft>
                          <a:spcPts val="0"/>
                        </a:spcAft>
                      </a:pPr>
                      <a:r>
                        <a:rPr lang="en-GB" sz="1200">
                          <a:effectLst/>
                          <a:latin typeface="Calibri"/>
                          <a:ea typeface="Times New Roman"/>
                        </a:rPr>
                        <a:t>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0">
                <a:tc>
                  <a:txBody>
                    <a:bodyPr/>
                    <a:lstStyle/>
                    <a:p>
                      <a:pPr>
                        <a:spcAft>
                          <a:spcPts val="0"/>
                        </a:spcAft>
                      </a:pPr>
                      <a:r>
                        <a:rPr lang="en-GB" sz="1200">
                          <a:effectLst/>
                          <a:latin typeface="Calibri"/>
                          <a:ea typeface="Times New Roman"/>
                        </a:rPr>
                        <a:t>High</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High</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GB" sz="1200" dirty="0">
                          <a:effectLst/>
                          <a:latin typeface="Calibri"/>
                          <a:ea typeface="Times New Roman"/>
                        </a:rPr>
                        <a:t>100</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effectLst/>
                          <a:latin typeface="Calibri"/>
                          <a:ea typeface="Times New Roman"/>
                        </a:rPr>
                        <a:t>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effectLst/>
                          <a:latin typeface="Calibri"/>
                          <a:ea typeface="Times New Roman"/>
                        </a:rPr>
                        <a:t>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High</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GB" sz="1200">
                          <a:effectLst/>
                          <a:latin typeface="Calibri"/>
                          <a:ea typeface="Times New Roman"/>
                        </a:rPr>
                        <a:t>20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effectLst/>
                          <a:latin typeface="Calibri"/>
                          <a:ea typeface="Times New Roman"/>
                        </a:rPr>
                        <a:t>60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effectLst/>
                          <a:latin typeface="Calibri"/>
                          <a:ea typeface="Times New Roman"/>
                        </a:rPr>
                        <a:t>20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High</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GB" sz="1200">
                          <a:effectLst/>
                          <a:latin typeface="Calibri"/>
                          <a:ea typeface="Times New Roman"/>
                        </a:rPr>
                        <a:t>20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effectLst/>
                          <a:latin typeface="Calibri"/>
                          <a:ea typeface="Times New Roman"/>
                        </a:rPr>
                        <a:t>20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effectLst/>
                          <a:latin typeface="Calibri"/>
                          <a:ea typeface="Times New Roman"/>
                        </a:rPr>
                        <a:t>60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a:effectLst/>
                          <a:latin typeface="Calibri"/>
                          <a:ea typeface="Times New Roman"/>
                        </a:rPr>
                        <a:t>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n-GB" sz="1200">
                          <a:effectLst/>
                          <a:latin typeface="Calibri"/>
                          <a:ea typeface="Times New Roman"/>
                        </a:rPr>
                        <a:t>Low</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n-GB" sz="1200">
                          <a:effectLst/>
                          <a:latin typeface="Calibri"/>
                          <a:ea typeface="Times New Roman"/>
                        </a:rPr>
                        <a:t>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effectLst/>
                          <a:latin typeface="Calibri"/>
                          <a:ea typeface="Times New Roman"/>
                        </a:rPr>
                        <a:t>0</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effectLst/>
                          <a:latin typeface="Calibri"/>
                          <a:ea typeface="Times New Roman"/>
                        </a:rPr>
                        <a:t>100</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7" name="Straight Connector 6"/>
          <p:cNvCxnSpPr/>
          <p:nvPr/>
        </p:nvCxnSpPr>
        <p:spPr>
          <a:xfrm flipH="1" flipV="1">
            <a:off x="2096725" y="4554125"/>
            <a:ext cx="90010" cy="1567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626895" y="3519010"/>
            <a:ext cx="2286020" cy="1504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053297" y="3178991"/>
            <a:ext cx="1553578" cy="880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22450" y="3178990"/>
            <a:ext cx="401376" cy="88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Developing a BBN</a:t>
            </a:r>
            <a:endParaRPr lang="en-GB" dirty="0"/>
          </a:p>
        </p:txBody>
      </p:sp>
      <p:sp>
        <p:nvSpPr>
          <p:cNvPr id="4" name="Rectangle 3"/>
          <p:cNvSpPr/>
          <p:nvPr/>
        </p:nvSpPr>
        <p:spPr>
          <a:xfrm>
            <a:off x="8217405" y="1538790"/>
            <a:ext cx="690058" cy="4578169"/>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Values</a:t>
            </a:r>
            <a:endParaRPr lang="en-GB" sz="1100" dirty="0">
              <a:solidFill>
                <a:schemeClr val="tx1"/>
              </a:solidFill>
            </a:endParaRPr>
          </a:p>
        </p:txBody>
      </p:sp>
      <p:sp>
        <p:nvSpPr>
          <p:cNvPr id="5" name="Rectangle 4"/>
          <p:cNvSpPr/>
          <p:nvPr/>
        </p:nvSpPr>
        <p:spPr>
          <a:xfrm>
            <a:off x="7066815" y="1538790"/>
            <a:ext cx="1150589" cy="4578169"/>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Final ecosystem services</a:t>
            </a:r>
            <a:endParaRPr lang="en-GB" sz="1100" dirty="0">
              <a:solidFill>
                <a:schemeClr val="tx1"/>
              </a:solidFill>
            </a:endParaRPr>
          </a:p>
        </p:txBody>
      </p:sp>
      <p:sp>
        <p:nvSpPr>
          <p:cNvPr id="6" name="Rectangle 5"/>
          <p:cNvSpPr/>
          <p:nvPr/>
        </p:nvSpPr>
        <p:spPr>
          <a:xfrm>
            <a:off x="4932040" y="1538790"/>
            <a:ext cx="2203047" cy="4578169"/>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Aquatic </a:t>
            </a:r>
          </a:p>
          <a:p>
            <a:pPr algn="ctr"/>
            <a:r>
              <a:rPr lang="en-GB" sz="1100" dirty="0" smtClean="0">
                <a:solidFill>
                  <a:schemeClr val="tx1"/>
                </a:solidFill>
              </a:rPr>
              <a:t>processes</a:t>
            </a:r>
            <a:endParaRPr lang="en-GB" sz="1100" dirty="0">
              <a:solidFill>
                <a:schemeClr val="tx1"/>
              </a:solidFill>
            </a:endParaRPr>
          </a:p>
        </p:txBody>
      </p:sp>
      <p:sp>
        <p:nvSpPr>
          <p:cNvPr id="7" name="Rectangle 6"/>
          <p:cNvSpPr/>
          <p:nvPr/>
        </p:nvSpPr>
        <p:spPr>
          <a:xfrm>
            <a:off x="1916706" y="1538790"/>
            <a:ext cx="1260140" cy="4590641"/>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Terrestrial processes</a:t>
            </a:r>
            <a:endParaRPr lang="en-GB" sz="1100" dirty="0">
              <a:solidFill>
                <a:schemeClr val="tx1"/>
              </a:solidFill>
            </a:endParaRPr>
          </a:p>
        </p:txBody>
      </p:sp>
      <p:sp>
        <p:nvSpPr>
          <p:cNvPr id="8" name="Rectangle 7"/>
          <p:cNvSpPr/>
          <p:nvPr/>
        </p:nvSpPr>
        <p:spPr>
          <a:xfrm>
            <a:off x="227811" y="1538790"/>
            <a:ext cx="1688894" cy="4578169"/>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States of nature</a:t>
            </a:r>
            <a:endParaRPr lang="en-GB" sz="1100" dirty="0">
              <a:solidFill>
                <a:schemeClr val="tx1"/>
              </a:solidFill>
            </a:endParaRPr>
          </a:p>
        </p:txBody>
      </p:sp>
      <p:sp>
        <p:nvSpPr>
          <p:cNvPr id="9" name="Rectangle 8"/>
          <p:cNvSpPr/>
          <p:nvPr/>
        </p:nvSpPr>
        <p:spPr>
          <a:xfrm>
            <a:off x="3176847" y="1538790"/>
            <a:ext cx="1755194" cy="45781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Management intervention</a:t>
            </a:r>
            <a:endParaRPr lang="en-GB" sz="1100" dirty="0">
              <a:solidFill>
                <a:schemeClr val="tx1"/>
              </a:solidFill>
            </a:endParaRPr>
          </a:p>
        </p:txBody>
      </p:sp>
      <p:pic>
        <p:nvPicPr>
          <p:cNvPr id="205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897798"/>
            <a:ext cx="8678863" cy="41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35087" y="1555727"/>
            <a:ext cx="1082317" cy="457370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4932042" y="1555114"/>
            <a:ext cx="2203046" cy="45743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3163005" y="3203975"/>
            <a:ext cx="1755193" cy="29254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1916706" y="1551262"/>
            <a:ext cx="1246300" cy="457816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Rectangle 14"/>
          <p:cNvSpPr/>
          <p:nvPr/>
        </p:nvSpPr>
        <p:spPr>
          <a:xfrm>
            <a:off x="228600" y="1551262"/>
            <a:ext cx="1688105" cy="457816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ectangle 15"/>
          <p:cNvSpPr/>
          <p:nvPr/>
        </p:nvSpPr>
        <p:spPr>
          <a:xfrm>
            <a:off x="8217406" y="1555727"/>
            <a:ext cx="690058" cy="457370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ectangle 16"/>
          <p:cNvSpPr/>
          <p:nvPr/>
        </p:nvSpPr>
        <p:spPr>
          <a:xfrm>
            <a:off x="3163005" y="1555727"/>
            <a:ext cx="1755193" cy="164042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37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Utility values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0897585"/>
              </p:ext>
            </p:extLst>
          </p:nvPr>
        </p:nvGraphicFramePr>
        <p:xfrm>
          <a:off x="983511" y="1380682"/>
          <a:ext cx="5918575" cy="4820920"/>
        </p:xfrm>
        <a:graphic>
          <a:graphicData uri="http://schemas.openxmlformats.org/drawingml/2006/table">
            <a:tbl>
              <a:tblPr firstRow="1">
                <a:tableStyleId>{C083E6E3-FA7D-4D7B-A595-EF9225AFEA82}</a:tableStyleId>
              </a:tblPr>
              <a:tblGrid>
                <a:gridCol w="1958135"/>
                <a:gridCol w="2025225"/>
                <a:gridCol w="1935215"/>
              </a:tblGrid>
              <a:tr h="370840">
                <a:tc>
                  <a:txBody>
                    <a:bodyPr/>
                    <a:lstStyle/>
                    <a:p>
                      <a:pPr algn="ctr"/>
                      <a:r>
                        <a:rPr lang="en-GB" dirty="0" smtClean="0">
                          <a:solidFill>
                            <a:srgbClr val="004B23"/>
                          </a:solidFill>
                        </a:rPr>
                        <a:t>Flood risk</a:t>
                      </a:r>
                      <a:endParaRPr lang="en-GB" b="1" dirty="0">
                        <a:solidFill>
                          <a:srgbClr val="004B23"/>
                        </a:solidFill>
                      </a:endParaRPr>
                    </a:p>
                  </a:txBody>
                  <a:tcPr/>
                </a:tc>
                <a:tc>
                  <a:txBody>
                    <a:bodyPr/>
                    <a:lstStyle/>
                    <a:p>
                      <a:pPr algn="ctr"/>
                      <a:r>
                        <a:rPr lang="en-GB" dirty="0" smtClean="0">
                          <a:solidFill>
                            <a:srgbClr val="004B23"/>
                          </a:solidFill>
                        </a:rPr>
                        <a:t>Water quality</a:t>
                      </a:r>
                      <a:endParaRPr lang="en-GB" b="1" dirty="0">
                        <a:solidFill>
                          <a:srgbClr val="004B23"/>
                        </a:solidFill>
                      </a:endParaRPr>
                    </a:p>
                  </a:txBody>
                  <a:tcPr/>
                </a:tc>
                <a:tc>
                  <a:txBody>
                    <a:bodyPr/>
                    <a:lstStyle/>
                    <a:p>
                      <a:pPr algn="ctr"/>
                      <a:r>
                        <a:rPr lang="en-GB" dirty="0" smtClean="0">
                          <a:solidFill>
                            <a:srgbClr val="004B23"/>
                          </a:solidFill>
                        </a:rPr>
                        <a:t>Utility</a:t>
                      </a:r>
                      <a:endParaRPr lang="en-GB" b="1" dirty="0">
                        <a:solidFill>
                          <a:srgbClr val="004B23"/>
                        </a:solidFill>
                      </a:endParaRPr>
                    </a:p>
                  </a:txBody>
                  <a:tcPr/>
                </a:tc>
              </a:tr>
              <a:tr h="370840">
                <a:tc>
                  <a:txBody>
                    <a:bodyPr/>
                    <a:lstStyle/>
                    <a:p>
                      <a:pPr marL="0" indent="0"/>
                      <a:r>
                        <a:rPr lang="en-GB" dirty="0" smtClean="0">
                          <a:solidFill>
                            <a:srgbClr val="004B23"/>
                          </a:solidFill>
                        </a:rPr>
                        <a:t>Low</a:t>
                      </a:r>
                      <a:endParaRPr lang="en-GB" dirty="0">
                        <a:solidFill>
                          <a:srgbClr val="004B23"/>
                        </a:solidFill>
                      </a:endParaRPr>
                    </a:p>
                  </a:txBody>
                  <a:tcPr/>
                </a:tc>
                <a:tc>
                  <a:txBody>
                    <a:bodyPr/>
                    <a:lstStyle/>
                    <a:p>
                      <a:r>
                        <a:rPr lang="en-GB" dirty="0" smtClean="0">
                          <a:solidFill>
                            <a:srgbClr val="004B23"/>
                          </a:solidFill>
                        </a:rPr>
                        <a:t>Blue (high)</a:t>
                      </a:r>
                      <a:endParaRPr lang="en-GB" dirty="0">
                        <a:solidFill>
                          <a:srgbClr val="004B23"/>
                        </a:solidFill>
                      </a:endParaRPr>
                    </a:p>
                  </a:txBody>
                  <a:tcPr/>
                </a:tc>
                <a:tc>
                  <a:txBody>
                    <a:bodyPr/>
                    <a:lstStyle/>
                    <a:p>
                      <a:pPr algn="ctr"/>
                      <a:r>
                        <a:rPr lang="en-GB" dirty="0" smtClean="0">
                          <a:solidFill>
                            <a:srgbClr val="004B23"/>
                          </a:solidFill>
                        </a:rPr>
                        <a:t>100</a:t>
                      </a:r>
                      <a:endParaRPr lang="en-GB" dirty="0">
                        <a:solidFill>
                          <a:srgbClr val="004B23"/>
                        </a:solidFill>
                      </a:endParaRPr>
                    </a:p>
                  </a:txBody>
                  <a:tcPr/>
                </a:tc>
              </a:tr>
              <a:tr h="370840">
                <a:tc>
                  <a:txBody>
                    <a:bodyPr/>
                    <a:lstStyle/>
                    <a:p>
                      <a:pPr marL="0" indent="0"/>
                      <a:r>
                        <a:rPr lang="en-GB" dirty="0" smtClean="0">
                          <a:solidFill>
                            <a:srgbClr val="004B23"/>
                          </a:solidFill>
                        </a:rPr>
                        <a:t>Low</a:t>
                      </a:r>
                      <a:endParaRPr lang="en-GB" dirty="0">
                        <a:solidFill>
                          <a:srgbClr val="004B23"/>
                        </a:solidFill>
                      </a:endParaRPr>
                    </a:p>
                  </a:txBody>
                  <a:tcPr/>
                </a:tc>
                <a:tc>
                  <a:txBody>
                    <a:bodyPr/>
                    <a:lstStyle/>
                    <a:p>
                      <a:r>
                        <a:rPr lang="en-GB" dirty="0" smtClean="0">
                          <a:solidFill>
                            <a:srgbClr val="004B23"/>
                          </a:solidFill>
                        </a:rPr>
                        <a:t>Green (good)</a:t>
                      </a:r>
                      <a:endParaRPr lang="en-GB" dirty="0">
                        <a:solidFill>
                          <a:srgbClr val="004B23"/>
                        </a:solidFill>
                      </a:endParaRPr>
                    </a:p>
                  </a:txBody>
                  <a:tcPr/>
                </a:tc>
                <a:tc>
                  <a:txBody>
                    <a:bodyPr/>
                    <a:lstStyle/>
                    <a:p>
                      <a:pPr algn="ctr">
                        <a:tabLst>
                          <a:tab pos="1881188" algn="l"/>
                        </a:tabLst>
                      </a:pPr>
                      <a:r>
                        <a:rPr lang="en-GB" dirty="0" smtClean="0">
                          <a:solidFill>
                            <a:srgbClr val="004B23"/>
                          </a:solidFill>
                        </a:rPr>
                        <a:t>100</a:t>
                      </a:r>
                      <a:endParaRPr lang="en-GB" dirty="0">
                        <a:solidFill>
                          <a:srgbClr val="004B23"/>
                        </a:solidFill>
                      </a:endParaRPr>
                    </a:p>
                  </a:txBody>
                  <a:tcPr/>
                </a:tc>
              </a:tr>
              <a:tr h="370840">
                <a:tc>
                  <a:txBody>
                    <a:bodyPr/>
                    <a:lstStyle/>
                    <a:p>
                      <a:r>
                        <a:rPr lang="en-GB" dirty="0" smtClean="0">
                          <a:solidFill>
                            <a:srgbClr val="004B23"/>
                          </a:solidFill>
                        </a:rPr>
                        <a:t>Low</a:t>
                      </a:r>
                      <a:endParaRPr lang="en-GB" dirty="0">
                        <a:solidFill>
                          <a:srgbClr val="004B23"/>
                        </a:solidFill>
                      </a:endParaRPr>
                    </a:p>
                  </a:txBody>
                  <a:tcPr/>
                </a:tc>
                <a:tc>
                  <a:txBody>
                    <a:bodyPr/>
                    <a:lstStyle/>
                    <a:p>
                      <a:r>
                        <a:rPr lang="en-GB" dirty="0" smtClean="0">
                          <a:solidFill>
                            <a:srgbClr val="004B23"/>
                          </a:solidFill>
                        </a:rPr>
                        <a:t>Yellow (moderate)</a:t>
                      </a:r>
                      <a:endParaRPr lang="en-GB" dirty="0">
                        <a:solidFill>
                          <a:srgbClr val="004B23"/>
                        </a:solidFill>
                      </a:endParaRPr>
                    </a:p>
                  </a:txBody>
                  <a:tcPr/>
                </a:tc>
                <a:tc>
                  <a:txBody>
                    <a:bodyPr/>
                    <a:lstStyle/>
                    <a:p>
                      <a:pPr algn="ctr"/>
                      <a:r>
                        <a:rPr lang="en-GB" dirty="0" smtClean="0">
                          <a:solidFill>
                            <a:srgbClr val="004B23"/>
                          </a:solidFill>
                        </a:rPr>
                        <a:t>75</a:t>
                      </a:r>
                      <a:endParaRPr lang="en-GB" dirty="0">
                        <a:solidFill>
                          <a:srgbClr val="004B23"/>
                        </a:solidFill>
                      </a:endParaRPr>
                    </a:p>
                  </a:txBody>
                  <a:tcPr/>
                </a:tc>
              </a:tr>
              <a:tr h="370840">
                <a:tc>
                  <a:txBody>
                    <a:bodyPr/>
                    <a:lstStyle/>
                    <a:p>
                      <a:r>
                        <a:rPr lang="en-GB" dirty="0" smtClean="0">
                          <a:solidFill>
                            <a:srgbClr val="004B23"/>
                          </a:solidFill>
                        </a:rPr>
                        <a:t>Low</a:t>
                      </a:r>
                      <a:endParaRPr lang="en-GB" dirty="0">
                        <a:solidFill>
                          <a:srgbClr val="004B23"/>
                        </a:solidFill>
                      </a:endParaRPr>
                    </a:p>
                  </a:txBody>
                  <a:tcPr/>
                </a:tc>
                <a:tc>
                  <a:txBody>
                    <a:bodyPr/>
                    <a:lstStyle/>
                    <a:p>
                      <a:r>
                        <a:rPr lang="en-GB" dirty="0" smtClean="0">
                          <a:solidFill>
                            <a:srgbClr val="004B23"/>
                          </a:solidFill>
                        </a:rPr>
                        <a:t>Red (poor)</a:t>
                      </a:r>
                      <a:endParaRPr lang="en-GB" dirty="0">
                        <a:solidFill>
                          <a:srgbClr val="004B23"/>
                        </a:solidFill>
                      </a:endParaRPr>
                    </a:p>
                  </a:txBody>
                  <a:tcPr/>
                </a:tc>
                <a:tc>
                  <a:txBody>
                    <a:bodyPr/>
                    <a:lstStyle/>
                    <a:p>
                      <a:pPr algn="ctr"/>
                      <a:r>
                        <a:rPr lang="en-GB" dirty="0" smtClean="0">
                          <a:solidFill>
                            <a:srgbClr val="004B23"/>
                          </a:solidFill>
                        </a:rPr>
                        <a:t>50</a:t>
                      </a:r>
                      <a:endParaRPr lang="en-GB" dirty="0">
                        <a:solidFill>
                          <a:srgbClr val="004B23"/>
                        </a:solidFill>
                      </a:endParaRPr>
                    </a:p>
                  </a:txBody>
                  <a:tcPr/>
                </a:tc>
              </a:tr>
              <a:tr h="370840">
                <a:tc>
                  <a:txBody>
                    <a:bodyPr/>
                    <a:lstStyle/>
                    <a:p>
                      <a:r>
                        <a:rPr lang="en-GB" dirty="0" smtClean="0">
                          <a:solidFill>
                            <a:srgbClr val="004B23"/>
                          </a:solidFill>
                        </a:rPr>
                        <a:t>Medium</a:t>
                      </a:r>
                      <a:endParaRPr lang="en-GB" dirty="0">
                        <a:solidFill>
                          <a:srgbClr val="004B23"/>
                        </a:solidFill>
                      </a:endParaRPr>
                    </a:p>
                  </a:txBody>
                  <a:tcPr/>
                </a:tc>
                <a:tc>
                  <a:txBody>
                    <a:bodyPr/>
                    <a:lstStyle/>
                    <a:p>
                      <a:r>
                        <a:rPr lang="en-GB" dirty="0" smtClean="0">
                          <a:solidFill>
                            <a:srgbClr val="004B23"/>
                          </a:solidFill>
                        </a:rPr>
                        <a:t>Blue</a:t>
                      </a:r>
                      <a:endParaRPr lang="en-GB" dirty="0">
                        <a:solidFill>
                          <a:srgbClr val="004B23"/>
                        </a:solidFill>
                      </a:endParaRPr>
                    </a:p>
                  </a:txBody>
                  <a:tcPr/>
                </a:tc>
                <a:tc>
                  <a:txBody>
                    <a:bodyPr/>
                    <a:lstStyle/>
                    <a:p>
                      <a:pPr algn="ctr"/>
                      <a:r>
                        <a:rPr lang="en-GB" dirty="0" smtClean="0">
                          <a:solidFill>
                            <a:srgbClr val="004B23"/>
                          </a:solidFill>
                        </a:rPr>
                        <a:t>65</a:t>
                      </a:r>
                      <a:endParaRPr lang="en-GB" dirty="0">
                        <a:solidFill>
                          <a:srgbClr val="004B23"/>
                        </a:solidFill>
                      </a:endParaRPr>
                    </a:p>
                  </a:txBody>
                  <a:tcPr/>
                </a:tc>
              </a:tr>
              <a:tr h="370840">
                <a:tc>
                  <a:txBody>
                    <a:bodyPr/>
                    <a:lstStyle/>
                    <a:p>
                      <a:r>
                        <a:rPr lang="en-GB" dirty="0" smtClean="0">
                          <a:solidFill>
                            <a:srgbClr val="004B23"/>
                          </a:solidFill>
                        </a:rPr>
                        <a:t>Medium</a:t>
                      </a:r>
                      <a:endParaRPr lang="en-GB" dirty="0">
                        <a:solidFill>
                          <a:srgbClr val="004B23"/>
                        </a:solidFill>
                      </a:endParaRPr>
                    </a:p>
                  </a:txBody>
                  <a:tcPr/>
                </a:tc>
                <a:tc>
                  <a:txBody>
                    <a:bodyPr/>
                    <a:lstStyle/>
                    <a:p>
                      <a:r>
                        <a:rPr lang="en-GB" dirty="0" smtClean="0">
                          <a:solidFill>
                            <a:srgbClr val="004B23"/>
                          </a:solidFill>
                        </a:rPr>
                        <a:t>Green</a:t>
                      </a:r>
                      <a:endParaRPr lang="en-GB" dirty="0">
                        <a:solidFill>
                          <a:srgbClr val="004B23"/>
                        </a:solidFill>
                      </a:endParaRPr>
                    </a:p>
                  </a:txBody>
                  <a:tcPr/>
                </a:tc>
                <a:tc>
                  <a:txBody>
                    <a:bodyPr/>
                    <a:lstStyle/>
                    <a:p>
                      <a:pPr algn="ctr"/>
                      <a:r>
                        <a:rPr lang="en-GB" dirty="0" smtClean="0">
                          <a:solidFill>
                            <a:srgbClr val="004B23"/>
                          </a:solidFill>
                        </a:rPr>
                        <a:t>65</a:t>
                      </a:r>
                      <a:endParaRPr lang="en-GB" dirty="0">
                        <a:solidFill>
                          <a:srgbClr val="004B23"/>
                        </a:solidFill>
                      </a:endParaRPr>
                    </a:p>
                  </a:txBody>
                  <a:tcPr/>
                </a:tc>
              </a:tr>
              <a:tr h="370840">
                <a:tc>
                  <a:txBody>
                    <a:bodyPr/>
                    <a:lstStyle/>
                    <a:p>
                      <a:r>
                        <a:rPr lang="en-GB" dirty="0" smtClean="0">
                          <a:solidFill>
                            <a:srgbClr val="004B23"/>
                          </a:solidFill>
                        </a:rPr>
                        <a:t>Medium</a:t>
                      </a:r>
                      <a:endParaRPr lang="en-GB" dirty="0">
                        <a:solidFill>
                          <a:srgbClr val="004B23"/>
                        </a:solidFill>
                      </a:endParaRPr>
                    </a:p>
                  </a:txBody>
                  <a:tcPr/>
                </a:tc>
                <a:tc>
                  <a:txBody>
                    <a:bodyPr/>
                    <a:lstStyle/>
                    <a:p>
                      <a:r>
                        <a:rPr lang="en-GB" dirty="0" smtClean="0">
                          <a:solidFill>
                            <a:srgbClr val="004B23"/>
                          </a:solidFill>
                        </a:rPr>
                        <a:t>Yellow</a:t>
                      </a:r>
                      <a:endParaRPr lang="en-GB" dirty="0">
                        <a:solidFill>
                          <a:srgbClr val="004B23"/>
                        </a:solidFill>
                      </a:endParaRPr>
                    </a:p>
                  </a:txBody>
                  <a:tcPr/>
                </a:tc>
                <a:tc>
                  <a:txBody>
                    <a:bodyPr/>
                    <a:lstStyle/>
                    <a:p>
                      <a:pPr algn="ctr"/>
                      <a:r>
                        <a:rPr lang="en-GB" dirty="0" smtClean="0">
                          <a:solidFill>
                            <a:srgbClr val="004B23"/>
                          </a:solidFill>
                        </a:rPr>
                        <a:t>50</a:t>
                      </a:r>
                      <a:endParaRPr lang="en-GB" dirty="0">
                        <a:solidFill>
                          <a:srgbClr val="004B23"/>
                        </a:solidFill>
                      </a:endParaRPr>
                    </a:p>
                  </a:txBody>
                  <a:tcPr/>
                </a:tc>
              </a:tr>
              <a:tr h="370840">
                <a:tc>
                  <a:txBody>
                    <a:bodyPr/>
                    <a:lstStyle/>
                    <a:p>
                      <a:r>
                        <a:rPr lang="en-GB" dirty="0" smtClean="0">
                          <a:solidFill>
                            <a:srgbClr val="004B23"/>
                          </a:solidFill>
                        </a:rPr>
                        <a:t>Medium</a:t>
                      </a:r>
                      <a:endParaRPr lang="en-GB" dirty="0">
                        <a:solidFill>
                          <a:srgbClr val="004B23"/>
                        </a:solidFill>
                      </a:endParaRPr>
                    </a:p>
                  </a:txBody>
                  <a:tcPr/>
                </a:tc>
                <a:tc>
                  <a:txBody>
                    <a:bodyPr/>
                    <a:lstStyle/>
                    <a:p>
                      <a:r>
                        <a:rPr lang="en-GB" dirty="0" smtClean="0">
                          <a:solidFill>
                            <a:srgbClr val="004B23"/>
                          </a:solidFill>
                        </a:rPr>
                        <a:t>Red</a:t>
                      </a:r>
                      <a:endParaRPr lang="en-GB" dirty="0">
                        <a:solidFill>
                          <a:srgbClr val="004B23"/>
                        </a:solidFill>
                      </a:endParaRPr>
                    </a:p>
                  </a:txBody>
                  <a:tcPr/>
                </a:tc>
                <a:tc>
                  <a:txBody>
                    <a:bodyPr/>
                    <a:lstStyle/>
                    <a:p>
                      <a:pPr algn="ctr"/>
                      <a:r>
                        <a:rPr lang="en-GB" dirty="0" smtClean="0">
                          <a:solidFill>
                            <a:srgbClr val="004B23"/>
                          </a:solidFill>
                        </a:rPr>
                        <a:t>35</a:t>
                      </a:r>
                      <a:endParaRPr lang="en-GB" dirty="0">
                        <a:solidFill>
                          <a:srgbClr val="004B23"/>
                        </a:solidFill>
                      </a:endParaRPr>
                    </a:p>
                  </a:txBody>
                  <a:tcPr/>
                </a:tc>
              </a:tr>
              <a:tr h="370840">
                <a:tc>
                  <a:txBody>
                    <a:bodyPr/>
                    <a:lstStyle/>
                    <a:p>
                      <a:r>
                        <a:rPr lang="en-GB" dirty="0" smtClean="0">
                          <a:solidFill>
                            <a:srgbClr val="004B23"/>
                          </a:solidFill>
                        </a:rPr>
                        <a:t>High</a:t>
                      </a:r>
                      <a:endParaRPr lang="en-GB" dirty="0">
                        <a:solidFill>
                          <a:srgbClr val="004B23"/>
                        </a:solidFill>
                      </a:endParaRPr>
                    </a:p>
                  </a:txBody>
                  <a:tcPr/>
                </a:tc>
                <a:tc>
                  <a:txBody>
                    <a:bodyPr/>
                    <a:lstStyle/>
                    <a:p>
                      <a:r>
                        <a:rPr lang="en-GB" dirty="0" smtClean="0">
                          <a:solidFill>
                            <a:srgbClr val="004B23"/>
                          </a:solidFill>
                        </a:rPr>
                        <a:t>Blue</a:t>
                      </a:r>
                      <a:endParaRPr lang="en-GB" dirty="0">
                        <a:solidFill>
                          <a:srgbClr val="004B23"/>
                        </a:solidFill>
                      </a:endParaRPr>
                    </a:p>
                  </a:txBody>
                  <a:tcPr/>
                </a:tc>
                <a:tc>
                  <a:txBody>
                    <a:bodyPr/>
                    <a:lstStyle/>
                    <a:p>
                      <a:pPr algn="ctr"/>
                      <a:r>
                        <a:rPr lang="en-GB" dirty="0" smtClean="0">
                          <a:solidFill>
                            <a:srgbClr val="004B23"/>
                          </a:solidFill>
                        </a:rPr>
                        <a:t>50</a:t>
                      </a:r>
                      <a:endParaRPr lang="en-GB" dirty="0">
                        <a:solidFill>
                          <a:srgbClr val="004B23"/>
                        </a:solidFill>
                      </a:endParaRPr>
                    </a:p>
                  </a:txBody>
                  <a:tcPr/>
                </a:tc>
              </a:tr>
              <a:tr h="370840">
                <a:tc>
                  <a:txBody>
                    <a:bodyPr/>
                    <a:lstStyle/>
                    <a:p>
                      <a:r>
                        <a:rPr lang="en-GB" dirty="0" smtClean="0">
                          <a:solidFill>
                            <a:srgbClr val="004B23"/>
                          </a:solidFill>
                        </a:rPr>
                        <a:t>High</a:t>
                      </a:r>
                      <a:endParaRPr lang="en-GB" dirty="0">
                        <a:solidFill>
                          <a:srgbClr val="004B23"/>
                        </a:solidFill>
                      </a:endParaRPr>
                    </a:p>
                  </a:txBody>
                  <a:tcPr/>
                </a:tc>
                <a:tc>
                  <a:txBody>
                    <a:bodyPr/>
                    <a:lstStyle/>
                    <a:p>
                      <a:r>
                        <a:rPr lang="en-GB" dirty="0" smtClean="0">
                          <a:solidFill>
                            <a:srgbClr val="004B23"/>
                          </a:solidFill>
                        </a:rPr>
                        <a:t>Green</a:t>
                      </a:r>
                      <a:endParaRPr lang="en-GB" dirty="0">
                        <a:solidFill>
                          <a:srgbClr val="004B23"/>
                        </a:solidFill>
                      </a:endParaRPr>
                    </a:p>
                  </a:txBody>
                  <a:tcPr/>
                </a:tc>
                <a:tc>
                  <a:txBody>
                    <a:bodyPr/>
                    <a:lstStyle/>
                    <a:p>
                      <a:pPr algn="ctr"/>
                      <a:r>
                        <a:rPr lang="en-GB" dirty="0" smtClean="0">
                          <a:solidFill>
                            <a:srgbClr val="004B23"/>
                          </a:solidFill>
                        </a:rPr>
                        <a:t>50</a:t>
                      </a:r>
                      <a:endParaRPr lang="en-GB" dirty="0">
                        <a:solidFill>
                          <a:srgbClr val="004B23"/>
                        </a:solidFill>
                      </a:endParaRPr>
                    </a:p>
                  </a:txBody>
                  <a:tcPr/>
                </a:tc>
              </a:tr>
              <a:tr h="370840">
                <a:tc>
                  <a:txBody>
                    <a:bodyPr/>
                    <a:lstStyle/>
                    <a:p>
                      <a:r>
                        <a:rPr lang="en-GB" dirty="0" smtClean="0">
                          <a:solidFill>
                            <a:srgbClr val="004B23"/>
                          </a:solidFill>
                        </a:rPr>
                        <a:t>High</a:t>
                      </a:r>
                      <a:endParaRPr lang="en-GB" dirty="0">
                        <a:solidFill>
                          <a:srgbClr val="004B23"/>
                        </a:solidFill>
                      </a:endParaRPr>
                    </a:p>
                  </a:txBody>
                  <a:tcPr/>
                </a:tc>
                <a:tc>
                  <a:txBody>
                    <a:bodyPr/>
                    <a:lstStyle/>
                    <a:p>
                      <a:r>
                        <a:rPr lang="en-GB" dirty="0" smtClean="0">
                          <a:solidFill>
                            <a:srgbClr val="004B23"/>
                          </a:solidFill>
                        </a:rPr>
                        <a:t>Yellow</a:t>
                      </a:r>
                      <a:endParaRPr lang="en-GB" dirty="0">
                        <a:solidFill>
                          <a:srgbClr val="004B23"/>
                        </a:solidFill>
                      </a:endParaRPr>
                    </a:p>
                  </a:txBody>
                  <a:tcPr/>
                </a:tc>
                <a:tc>
                  <a:txBody>
                    <a:bodyPr/>
                    <a:lstStyle/>
                    <a:p>
                      <a:pPr algn="ctr"/>
                      <a:r>
                        <a:rPr lang="en-GB" dirty="0" smtClean="0">
                          <a:solidFill>
                            <a:srgbClr val="004B23"/>
                          </a:solidFill>
                        </a:rPr>
                        <a:t>25</a:t>
                      </a:r>
                      <a:endParaRPr lang="en-GB" dirty="0">
                        <a:solidFill>
                          <a:srgbClr val="004B23"/>
                        </a:solidFill>
                      </a:endParaRPr>
                    </a:p>
                  </a:txBody>
                  <a:tcPr/>
                </a:tc>
              </a:tr>
              <a:tr h="370840">
                <a:tc>
                  <a:txBody>
                    <a:bodyPr/>
                    <a:lstStyle/>
                    <a:p>
                      <a:r>
                        <a:rPr lang="en-GB" dirty="0" smtClean="0">
                          <a:solidFill>
                            <a:srgbClr val="004B23"/>
                          </a:solidFill>
                        </a:rPr>
                        <a:t>High</a:t>
                      </a:r>
                      <a:endParaRPr lang="en-GB" dirty="0">
                        <a:solidFill>
                          <a:srgbClr val="004B23"/>
                        </a:solidFill>
                      </a:endParaRPr>
                    </a:p>
                  </a:txBody>
                  <a:tcPr/>
                </a:tc>
                <a:tc>
                  <a:txBody>
                    <a:bodyPr/>
                    <a:lstStyle/>
                    <a:p>
                      <a:r>
                        <a:rPr lang="en-GB" dirty="0" smtClean="0">
                          <a:solidFill>
                            <a:srgbClr val="004B23"/>
                          </a:solidFill>
                        </a:rPr>
                        <a:t>Red</a:t>
                      </a:r>
                      <a:endParaRPr lang="en-GB" dirty="0">
                        <a:solidFill>
                          <a:srgbClr val="004B23"/>
                        </a:solidFill>
                      </a:endParaRPr>
                    </a:p>
                  </a:txBody>
                  <a:tcPr/>
                </a:tc>
                <a:tc>
                  <a:txBody>
                    <a:bodyPr/>
                    <a:lstStyle/>
                    <a:p>
                      <a:pPr algn="ctr"/>
                      <a:r>
                        <a:rPr lang="en-GB" dirty="0" smtClean="0">
                          <a:solidFill>
                            <a:srgbClr val="004B23"/>
                          </a:solidFill>
                        </a:rPr>
                        <a:t>0</a:t>
                      </a:r>
                      <a:endParaRPr lang="en-GB" dirty="0">
                        <a:solidFill>
                          <a:srgbClr val="004B23"/>
                        </a:solidFill>
                      </a:endParaRPr>
                    </a:p>
                  </a:txBody>
                  <a:tcPr/>
                </a:tc>
              </a:tr>
            </a:tbl>
          </a:graphicData>
        </a:graphic>
      </p:graphicFrame>
    </p:spTree>
    <p:extLst>
      <p:ext uri="{BB962C8B-B14F-4D97-AF65-F5344CB8AC3E}">
        <p14:creationId xmlns:p14="http://schemas.microsoft.com/office/powerpoint/2010/main" val="50246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scenarios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6898523"/>
              </p:ext>
            </p:extLst>
          </p:nvPr>
        </p:nvGraphicFramePr>
        <p:xfrm>
          <a:off x="611561" y="2393885"/>
          <a:ext cx="7830868" cy="2799468"/>
        </p:xfrm>
        <a:graphic>
          <a:graphicData uri="http://schemas.openxmlformats.org/drawingml/2006/table">
            <a:tbl>
              <a:tblPr firstRow="1">
                <a:tableStyleId>{C083E6E3-FA7D-4D7B-A595-EF9225AFEA82}</a:tableStyleId>
              </a:tblPr>
              <a:tblGrid>
                <a:gridCol w="1080119"/>
                <a:gridCol w="1622302"/>
                <a:gridCol w="1432476"/>
                <a:gridCol w="2615852"/>
                <a:gridCol w="1080119"/>
              </a:tblGrid>
              <a:tr h="0">
                <a:tc>
                  <a:txBody>
                    <a:bodyPr/>
                    <a:lstStyle/>
                    <a:p>
                      <a:pPr algn="ctr">
                        <a:lnSpc>
                          <a:spcPct val="115000"/>
                        </a:lnSpc>
                        <a:spcAft>
                          <a:spcPts val="1000"/>
                        </a:spcAft>
                      </a:pPr>
                      <a:r>
                        <a:rPr lang="en-GB" sz="1800" dirty="0">
                          <a:solidFill>
                            <a:srgbClr val="004B23"/>
                          </a:solidFill>
                          <a:effectLst/>
                        </a:rPr>
                        <a:t> </a:t>
                      </a:r>
                      <a:r>
                        <a:rPr lang="en-GB" sz="1800" dirty="0" smtClean="0">
                          <a:solidFill>
                            <a:srgbClr val="004B23"/>
                          </a:solidFill>
                          <a:effectLst/>
                        </a:rPr>
                        <a:t>Scenario </a:t>
                      </a:r>
                      <a:endParaRPr lang="en-GB" sz="1800" dirty="0">
                        <a:solidFill>
                          <a:srgbClr val="004B23"/>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800" dirty="0" smtClean="0">
                          <a:solidFill>
                            <a:srgbClr val="004B23"/>
                          </a:solidFill>
                          <a:effectLst/>
                        </a:rPr>
                        <a:t>Region</a:t>
                      </a:r>
                      <a:endParaRPr lang="en-GB" sz="1800" dirty="0">
                        <a:solidFill>
                          <a:srgbClr val="004B23"/>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800">
                          <a:solidFill>
                            <a:srgbClr val="004B23"/>
                          </a:solidFill>
                          <a:effectLst/>
                        </a:rPr>
                        <a:t>Land use</a:t>
                      </a:r>
                      <a:endParaRPr lang="en-GB" sz="1800">
                        <a:solidFill>
                          <a:srgbClr val="004B23"/>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800">
                          <a:solidFill>
                            <a:srgbClr val="004B23"/>
                          </a:solidFill>
                          <a:effectLst/>
                        </a:rPr>
                        <a:t>Soil type</a:t>
                      </a:r>
                      <a:endParaRPr lang="en-GB" sz="1800">
                        <a:solidFill>
                          <a:srgbClr val="004B23"/>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800" dirty="0">
                          <a:solidFill>
                            <a:srgbClr val="004B23"/>
                          </a:solidFill>
                          <a:effectLst/>
                        </a:rPr>
                        <a:t>Slope</a:t>
                      </a:r>
                      <a:endParaRPr lang="en-GB" sz="1800" dirty="0">
                        <a:solidFill>
                          <a:srgbClr val="004B23"/>
                        </a:solidFill>
                        <a:effectLst/>
                        <a:latin typeface="Calibri"/>
                        <a:ea typeface="Calibri"/>
                        <a:cs typeface="Times New Roman"/>
                      </a:endParaRPr>
                    </a:p>
                  </a:txBody>
                  <a:tcPr marL="68580" marR="68580" marT="0" marB="0"/>
                </a:tc>
              </a:tr>
              <a:tr h="828000">
                <a:tc>
                  <a:txBody>
                    <a:bodyPr/>
                    <a:lstStyle/>
                    <a:p>
                      <a:pPr algn="ctr">
                        <a:lnSpc>
                          <a:spcPct val="115000"/>
                        </a:lnSpc>
                        <a:spcAft>
                          <a:spcPts val="1000"/>
                        </a:spcAft>
                      </a:pPr>
                      <a:r>
                        <a:rPr lang="en-GB" sz="1800" dirty="0" smtClean="0">
                          <a:solidFill>
                            <a:srgbClr val="004B23"/>
                          </a:solidFill>
                          <a:effectLst/>
                        </a:rPr>
                        <a:t>A</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East England</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Arable </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Light free draining </a:t>
                      </a:r>
                      <a:r>
                        <a:rPr lang="en-GB" sz="1800" baseline="0" dirty="0" smtClean="0">
                          <a:solidFill>
                            <a:srgbClr val="004B23"/>
                          </a:solidFill>
                          <a:effectLst/>
                        </a:rPr>
                        <a:t>  </a:t>
                      </a:r>
                      <a:r>
                        <a:rPr lang="en-GB" sz="1800" dirty="0" smtClean="0">
                          <a:solidFill>
                            <a:srgbClr val="004B23"/>
                          </a:solidFill>
                          <a:effectLst/>
                        </a:rPr>
                        <a:t>(</a:t>
                      </a:r>
                      <a:r>
                        <a:rPr lang="en-GB" sz="1800" dirty="0">
                          <a:solidFill>
                            <a:srgbClr val="004B23"/>
                          </a:solidFill>
                          <a:effectLst/>
                        </a:rPr>
                        <a:t>sandy)</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Low</a:t>
                      </a:r>
                      <a:endParaRPr lang="en-GB" sz="1800" dirty="0">
                        <a:solidFill>
                          <a:srgbClr val="004B23"/>
                        </a:solidFill>
                        <a:effectLst/>
                        <a:latin typeface="Calibri"/>
                        <a:ea typeface="Calibri"/>
                        <a:cs typeface="Times New Roman"/>
                      </a:endParaRPr>
                    </a:p>
                  </a:txBody>
                  <a:tcPr marL="68580" marR="68580" marT="0" marB="0" anchor="ctr"/>
                </a:tc>
              </a:tr>
              <a:tr h="828000">
                <a:tc>
                  <a:txBody>
                    <a:bodyPr/>
                    <a:lstStyle/>
                    <a:p>
                      <a:pPr algn="ctr">
                        <a:lnSpc>
                          <a:spcPct val="115000"/>
                        </a:lnSpc>
                        <a:spcAft>
                          <a:spcPts val="1000"/>
                        </a:spcAft>
                      </a:pPr>
                      <a:r>
                        <a:rPr lang="en-GB" sz="1800" dirty="0" smtClean="0">
                          <a:solidFill>
                            <a:srgbClr val="004B23"/>
                          </a:solidFill>
                          <a:effectLst/>
                        </a:rPr>
                        <a:t>B</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West England</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Grassland</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Heavy </a:t>
                      </a:r>
                      <a:r>
                        <a:rPr lang="en-GB" sz="1800" dirty="0" smtClean="0">
                          <a:solidFill>
                            <a:srgbClr val="004B23"/>
                          </a:solidFill>
                          <a:effectLst/>
                        </a:rPr>
                        <a:t>poorly </a:t>
                      </a:r>
                      <a:r>
                        <a:rPr lang="en-GB" sz="1800" dirty="0">
                          <a:solidFill>
                            <a:srgbClr val="004B23"/>
                          </a:solidFill>
                          <a:effectLst/>
                        </a:rPr>
                        <a:t>draining </a:t>
                      </a:r>
                      <a:r>
                        <a:rPr lang="en-GB" sz="1800" dirty="0" smtClean="0">
                          <a:solidFill>
                            <a:srgbClr val="004B23"/>
                          </a:solidFill>
                          <a:effectLst/>
                        </a:rPr>
                        <a:t>(</a:t>
                      </a:r>
                      <a:r>
                        <a:rPr lang="en-GB" sz="1800" dirty="0">
                          <a:solidFill>
                            <a:srgbClr val="004B23"/>
                          </a:solidFill>
                          <a:effectLst/>
                        </a:rPr>
                        <a:t>clay)</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Medium</a:t>
                      </a:r>
                      <a:endParaRPr lang="en-GB" sz="1800" dirty="0">
                        <a:solidFill>
                          <a:srgbClr val="004B23"/>
                        </a:solidFill>
                        <a:effectLst/>
                        <a:latin typeface="Calibri"/>
                        <a:ea typeface="Calibri"/>
                        <a:cs typeface="Times New Roman"/>
                      </a:endParaRPr>
                    </a:p>
                  </a:txBody>
                  <a:tcPr marL="68580" marR="68580" marT="0" marB="0" anchor="ctr"/>
                </a:tc>
              </a:tr>
              <a:tr h="828000">
                <a:tc>
                  <a:txBody>
                    <a:bodyPr/>
                    <a:lstStyle/>
                    <a:p>
                      <a:pPr algn="ctr">
                        <a:lnSpc>
                          <a:spcPct val="115000"/>
                        </a:lnSpc>
                        <a:spcAft>
                          <a:spcPts val="1000"/>
                        </a:spcAft>
                      </a:pPr>
                      <a:r>
                        <a:rPr lang="en-GB" sz="1800" dirty="0" smtClean="0">
                          <a:solidFill>
                            <a:srgbClr val="004B23"/>
                          </a:solidFill>
                          <a:effectLst/>
                        </a:rPr>
                        <a:t>C</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West England</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Grassland</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a:solidFill>
                            <a:srgbClr val="004B23"/>
                          </a:solidFill>
                          <a:effectLst/>
                        </a:rPr>
                        <a:t>Heavy </a:t>
                      </a:r>
                      <a:r>
                        <a:rPr lang="en-GB" sz="1800" dirty="0" smtClean="0">
                          <a:solidFill>
                            <a:srgbClr val="004B23"/>
                          </a:solidFill>
                          <a:effectLst/>
                        </a:rPr>
                        <a:t>poorly </a:t>
                      </a:r>
                      <a:r>
                        <a:rPr lang="en-GB" sz="1800" dirty="0">
                          <a:solidFill>
                            <a:srgbClr val="004B23"/>
                          </a:solidFill>
                          <a:effectLst/>
                        </a:rPr>
                        <a:t>draining </a:t>
                      </a:r>
                      <a:r>
                        <a:rPr lang="en-GB" sz="1800" dirty="0" smtClean="0">
                          <a:solidFill>
                            <a:srgbClr val="004B23"/>
                          </a:solidFill>
                          <a:effectLst/>
                        </a:rPr>
                        <a:t>(</a:t>
                      </a:r>
                      <a:r>
                        <a:rPr lang="en-GB" sz="1800" dirty="0">
                          <a:solidFill>
                            <a:srgbClr val="004B23"/>
                          </a:solidFill>
                          <a:effectLst/>
                        </a:rPr>
                        <a:t>clay)</a:t>
                      </a:r>
                      <a:endParaRPr lang="en-GB" sz="1800" dirty="0">
                        <a:solidFill>
                          <a:srgbClr val="004B23"/>
                        </a:solidFill>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800" dirty="0" smtClean="0">
                          <a:solidFill>
                            <a:srgbClr val="004B23"/>
                          </a:solidFill>
                          <a:effectLst/>
                        </a:rPr>
                        <a:t>High</a:t>
                      </a:r>
                      <a:endParaRPr lang="en-GB" sz="1800" dirty="0">
                        <a:solidFill>
                          <a:srgbClr val="004B23"/>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24156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results: ‘utility’ values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992982"/>
              </p:ext>
            </p:extLst>
          </p:nvPr>
        </p:nvGraphicFramePr>
        <p:xfrm>
          <a:off x="386535" y="1043735"/>
          <a:ext cx="6930771" cy="2062480"/>
        </p:xfrm>
        <a:graphic>
          <a:graphicData uri="http://schemas.openxmlformats.org/drawingml/2006/table">
            <a:tbl>
              <a:tblPr firstRow="1">
                <a:tableStyleId>{C083E6E3-FA7D-4D7B-A595-EF9225AFEA82}</a:tableStyleId>
              </a:tblPr>
              <a:tblGrid>
                <a:gridCol w="1167561"/>
                <a:gridCol w="1222499"/>
                <a:gridCol w="1397142"/>
                <a:gridCol w="1746427"/>
                <a:gridCol w="1397142"/>
              </a:tblGrid>
              <a:tr h="370840">
                <a:tc rowSpan="2">
                  <a:txBody>
                    <a:bodyPr/>
                    <a:lstStyle/>
                    <a:p>
                      <a:pPr algn="ctr"/>
                      <a:r>
                        <a:rPr lang="en-GB" sz="1600" b="1" dirty="0" smtClean="0">
                          <a:solidFill>
                            <a:srgbClr val="004B23"/>
                          </a:solidFill>
                        </a:rPr>
                        <a:t>Scenario</a:t>
                      </a:r>
                      <a:endParaRPr lang="en-GB" sz="1600" b="1" dirty="0">
                        <a:solidFill>
                          <a:srgbClr val="004B23"/>
                        </a:solidFill>
                      </a:endParaRPr>
                    </a:p>
                  </a:txBody>
                  <a:tcPr>
                    <a:lnB w="12700" cap="flat" cmpd="sng" algn="ctr">
                      <a:solidFill>
                        <a:schemeClr val="accent3">
                          <a:lumMod val="75000"/>
                        </a:schemeClr>
                      </a:solidFill>
                      <a:prstDash val="solid"/>
                      <a:round/>
                      <a:headEnd type="none" w="med" len="med"/>
                      <a:tailEnd type="none" w="med" len="med"/>
                    </a:lnB>
                  </a:tcPr>
                </a:tc>
                <a:tc rowSpan="2">
                  <a:txBody>
                    <a:bodyPr/>
                    <a:lstStyle/>
                    <a:p>
                      <a:pPr algn="ctr"/>
                      <a:r>
                        <a:rPr lang="en-GB" sz="1600" b="1" dirty="0" smtClean="0">
                          <a:solidFill>
                            <a:srgbClr val="004B23"/>
                          </a:solidFill>
                        </a:rPr>
                        <a:t>No buffer strips</a:t>
                      </a:r>
                    </a:p>
                  </a:txBody>
                  <a:tcPr>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gridSpan="3">
                  <a:txBody>
                    <a:bodyPr/>
                    <a:lstStyle/>
                    <a:p>
                      <a:pPr algn="ctr"/>
                      <a:r>
                        <a:rPr lang="en-GB" sz="1600" dirty="0" smtClean="0">
                          <a:solidFill>
                            <a:srgbClr val="004B23"/>
                          </a:solidFill>
                        </a:rPr>
                        <a:t>Buffer strip management</a:t>
                      </a:r>
                      <a:endParaRPr lang="en-GB" sz="1600" dirty="0">
                        <a:solidFill>
                          <a:srgbClr val="004B23"/>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r h="370840">
                <a:tc vMerge="1">
                  <a:txBody>
                    <a:bodyPr/>
                    <a:lstStyle/>
                    <a:p>
                      <a:pPr algn="ctr"/>
                      <a:endParaRPr lang="en-GB" sz="1600" b="1" dirty="0">
                        <a:solidFill>
                          <a:srgbClr val="004B23"/>
                        </a:solidFill>
                      </a:endParaRPr>
                    </a:p>
                  </a:txBody>
                  <a:tcPr>
                    <a:lnT w="12700"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vMerge="1">
                  <a:txBody>
                    <a:bodyPr/>
                    <a:lstStyle/>
                    <a:p>
                      <a:pPr algn="ctr"/>
                      <a:endParaRPr lang="en-GB" sz="1600" b="1" dirty="0" smtClean="0">
                        <a:solidFill>
                          <a:srgbClr val="004B23"/>
                        </a:solidFill>
                      </a:endParaRPr>
                    </a:p>
                  </a:txBody>
                  <a:tcPr>
                    <a:lnT w="12700"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r>
                        <a:rPr lang="en-GB" sz="1600" b="1" dirty="0" smtClean="0">
                          <a:solidFill>
                            <a:srgbClr val="004B23"/>
                          </a:solidFill>
                        </a:rPr>
                        <a:t>Grass</a:t>
                      </a:r>
                      <a:endParaRPr lang="en-GB" sz="1600" b="1" dirty="0">
                        <a:solidFill>
                          <a:srgbClr val="004B23"/>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r>
                        <a:rPr lang="en-GB" sz="1600" b="1" dirty="0" smtClean="0">
                          <a:solidFill>
                            <a:srgbClr val="004B23"/>
                          </a:solidFill>
                        </a:rPr>
                        <a:t>Natural Vegetation</a:t>
                      </a:r>
                      <a:endParaRPr lang="en-GB" sz="1600" b="1" dirty="0">
                        <a:solidFill>
                          <a:srgbClr val="004B23"/>
                        </a:solidFill>
                      </a:endParaRPr>
                    </a:p>
                  </a:txBody>
                  <a:tcPr>
                    <a:lnT w="12700"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r>
                        <a:rPr lang="en-GB" sz="1600" b="1" dirty="0" smtClean="0">
                          <a:solidFill>
                            <a:srgbClr val="004B23"/>
                          </a:solidFill>
                        </a:rPr>
                        <a:t>Mixed</a:t>
                      </a:r>
                      <a:endParaRPr lang="en-GB" sz="1600" b="1" dirty="0">
                        <a:solidFill>
                          <a:srgbClr val="004B23"/>
                        </a:solidFill>
                      </a:endParaRPr>
                    </a:p>
                  </a:txBody>
                  <a:tcPr>
                    <a:lnT w="12700"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370840">
                <a:tc>
                  <a:txBody>
                    <a:bodyPr/>
                    <a:lstStyle/>
                    <a:p>
                      <a:pPr algn="ctr"/>
                      <a:r>
                        <a:rPr lang="en-GB" sz="1600" dirty="0" smtClean="0">
                          <a:solidFill>
                            <a:srgbClr val="004B23"/>
                          </a:solidFill>
                        </a:rPr>
                        <a:t>A</a:t>
                      </a:r>
                      <a:endParaRPr lang="en-GB" sz="1600" dirty="0">
                        <a:solidFill>
                          <a:srgbClr val="004B23"/>
                        </a:solidFill>
                      </a:endParaRPr>
                    </a:p>
                  </a:txBody>
                  <a:tcPr>
                    <a:lnT w="12700" cap="flat" cmpd="sng" algn="ctr">
                      <a:solidFill>
                        <a:schemeClr val="accent3">
                          <a:lumMod val="75000"/>
                        </a:schemeClr>
                      </a:solidFill>
                      <a:prstDash val="solid"/>
                      <a:round/>
                      <a:headEnd type="none" w="med" len="med"/>
                      <a:tailEnd type="none" w="med" len="med"/>
                    </a:lnT>
                  </a:tcPr>
                </a:tc>
                <a:tc>
                  <a:txBody>
                    <a:bodyPr/>
                    <a:lstStyle/>
                    <a:p>
                      <a:pPr algn="ctr"/>
                      <a:r>
                        <a:rPr lang="en-GB" sz="1600" dirty="0" smtClean="0">
                          <a:solidFill>
                            <a:srgbClr val="004B23"/>
                          </a:solidFill>
                        </a:rPr>
                        <a:t>55.39</a:t>
                      </a:r>
                      <a:endParaRPr lang="en-GB" sz="1600" dirty="0">
                        <a:solidFill>
                          <a:srgbClr val="004B23"/>
                        </a:solidFill>
                      </a:endParaRPr>
                    </a:p>
                  </a:txBody>
                  <a:tcPr>
                    <a:lnT w="12700" cap="flat" cmpd="sng" algn="ctr">
                      <a:solidFill>
                        <a:schemeClr val="accent3">
                          <a:lumMod val="75000"/>
                        </a:schemeClr>
                      </a:solidFill>
                      <a:prstDash val="solid"/>
                      <a:round/>
                      <a:headEnd type="none" w="med" len="med"/>
                      <a:tailEnd type="none" w="med" len="med"/>
                    </a:lnT>
                  </a:tcPr>
                </a:tc>
                <a:tc>
                  <a:txBody>
                    <a:bodyPr/>
                    <a:lstStyle/>
                    <a:p>
                      <a:pPr algn="ctr"/>
                      <a:r>
                        <a:rPr lang="en-GB" sz="1600" dirty="0" smtClean="0">
                          <a:solidFill>
                            <a:srgbClr val="004B23"/>
                          </a:solidFill>
                        </a:rPr>
                        <a:t>56.71</a:t>
                      </a:r>
                      <a:endParaRPr lang="en-GB" sz="1600" dirty="0">
                        <a:solidFill>
                          <a:srgbClr val="004B23"/>
                        </a:solidFill>
                      </a:endParaRPr>
                    </a:p>
                  </a:txBody>
                  <a:tcPr>
                    <a:lnT w="12700" cap="flat" cmpd="sng" algn="ctr">
                      <a:solidFill>
                        <a:schemeClr val="accent3">
                          <a:lumMod val="75000"/>
                        </a:schemeClr>
                      </a:solidFill>
                      <a:prstDash val="solid"/>
                      <a:round/>
                      <a:headEnd type="none" w="med" len="med"/>
                      <a:tailEnd type="none" w="med" len="med"/>
                    </a:lnT>
                  </a:tcPr>
                </a:tc>
                <a:tc>
                  <a:txBody>
                    <a:bodyPr/>
                    <a:lstStyle/>
                    <a:p>
                      <a:pPr algn="ctr"/>
                      <a:r>
                        <a:rPr lang="en-GB" sz="1600" dirty="0" smtClean="0">
                          <a:solidFill>
                            <a:srgbClr val="004B23"/>
                          </a:solidFill>
                        </a:rPr>
                        <a:t>59.37</a:t>
                      </a:r>
                      <a:endParaRPr lang="en-GB" sz="1600" dirty="0">
                        <a:solidFill>
                          <a:srgbClr val="004B23"/>
                        </a:solidFill>
                      </a:endParaRPr>
                    </a:p>
                  </a:txBody>
                  <a:tcPr>
                    <a:lnT w="12700" cap="flat" cmpd="sng" algn="ctr">
                      <a:solidFill>
                        <a:schemeClr val="accent3">
                          <a:lumMod val="75000"/>
                        </a:schemeClr>
                      </a:solidFill>
                      <a:prstDash val="solid"/>
                      <a:round/>
                      <a:headEnd type="none" w="med" len="med"/>
                      <a:tailEnd type="none" w="med" len="med"/>
                    </a:lnT>
                  </a:tcPr>
                </a:tc>
                <a:tc>
                  <a:txBody>
                    <a:bodyPr/>
                    <a:lstStyle/>
                    <a:p>
                      <a:pPr algn="ctr"/>
                      <a:r>
                        <a:rPr lang="en-GB" sz="1600" dirty="0" smtClean="0">
                          <a:solidFill>
                            <a:srgbClr val="004B23"/>
                          </a:solidFill>
                        </a:rPr>
                        <a:t>58.04</a:t>
                      </a:r>
                      <a:endParaRPr lang="en-GB" sz="1600" dirty="0">
                        <a:solidFill>
                          <a:srgbClr val="004B23"/>
                        </a:solidFill>
                      </a:endParaRPr>
                    </a:p>
                  </a:txBody>
                  <a:tcPr>
                    <a:lnT w="12700" cap="flat" cmpd="sng" algn="ctr">
                      <a:solidFill>
                        <a:schemeClr val="accent3">
                          <a:lumMod val="75000"/>
                        </a:schemeClr>
                      </a:solidFill>
                      <a:prstDash val="solid"/>
                      <a:round/>
                      <a:headEnd type="none" w="med" len="med"/>
                      <a:tailEnd type="none" w="med" len="med"/>
                    </a:lnT>
                  </a:tcPr>
                </a:tc>
              </a:tr>
              <a:tr h="370840">
                <a:tc>
                  <a:txBody>
                    <a:bodyPr/>
                    <a:lstStyle/>
                    <a:p>
                      <a:pPr algn="ctr"/>
                      <a:r>
                        <a:rPr lang="en-GB" sz="1600" dirty="0" smtClean="0">
                          <a:solidFill>
                            <a:srgbClr val="004B23"/>
                          </a:solidFill>
                        </a:rPr>
                        <a:t>B</a:t>
                      </a:r>
                      <a:endParaRPr lang="en-GB" sz="1600" dirty="0">
                        <a:solidFill>
                          <a:srgbClr val="004B23"/>
                        </a:solidFill>
                      </a:endParaRPr>
                    </a:p>
                  </a:txBody>
                  <a:tcPr/>
                </a:tc>
                <a:tc>
                  <a:txBody>
                    <a:bodyPr/>
                    <a:lstStyle/>
                    <a:p>
                      <a:pPr algn="ctr"/>
                      <a:r>
                        <a:rPr lang="en-GB" sz="1600" dirty="0" smtClean="0">
                          <a:solidFill>
                            <a:srgbClr val="004B23"/>
                          </a:solidFill>
                        </a:rPr>
                        <a:t>55.61</a:t>
                      </a:r>
                      <a:endParaRPr lang="en-GB" sz="1600" dirty="0">
                        <a:solidFill>
                          <a:srgbClr val="004B23"/>
                        </a:solidFill>
                      </a:endParaRPr>
                    </a:p>
                  </a:txBody>
                  <a:tcPr/>
                </a:tc>
                <a:tc>
                  <a:txBody>
                    <a:bodyPr/>
                    <a:lstStyle/>
                    <a:p>
                      <a:pPr algn="ctr"/>
                      <a:r>
                        <a:rPr lang="en-GB" sz="1600" dirty="0" smtClean="0">
                          <a:solidFill>
                            <a:srgbClr val="004B23"/>
                          </a:solidFill>
                        </a:rPr>
                        <a:t>58.23</a:t>
                      </a:r>
                      <a:endParaRPr lang="en-GB" sz="1600" dirty="0">
                        <a:solidFill>
                          <a:srgbClr val="004B23"/>
                        </a:solidFill>
                      </a:endParaRPr>
                    </a:p>
                  </a:txBody>
                  <a:tcPr/>
                </a:tc>
                <a:tc>
                  <a:txBody>
                    <a:bodyPr/>
                    <a:lstStyle/>
                    <a:p>
                      <a:pPr algn="ctr"/>
                      <a:r>
                        <a:rPr lang="en-GB" sz="1600" dirty="0" smtClean="0">
                          <a:solidFill>
                            <a:srgbClr val="004B23"/>
                          </a:solidFill>
                        </a:rPr>
                        <a:t>59.91</a:t>
                      </a:r>
                      <a:endParaRPr lang="en-GB" sz="1600" dirty="0">
                        <a:solidFill>
                          <a:srgbClr val="004B23"/>
                        </a:solidFill>
                      </a:endParaRPr>
                    </a:p>
                  </a:txBody>
                  <a:tcPr/>
                </a:tc>
                <a:tc>
                  <a:txBody>
                    <a:bodyPr/>
                    <a:lstStyle/>
                    <a:p>
                      <a:pPr algn="ctr"/>
                      <a:r>
                        <a:rPr lang="en-GB" sz="1600" dirty="0" smtClean="0">
                          <a:solidFill>
                            <a:srgbClr val="004B23"/>
                          </a:solidFill>
                        </a:rPr>
                        <a:t>59.07</a:t>
                      </a:r>
                      <a:endParaRPr lang="en-GB" sz="1600" dirty="0">
                        <a:solidFill>
                          <a:srgbClr val="004B23"/>
                        </a:solidFill>
                      </a:endParaRPr>
                    </a:p>
                  </a:txBody>
                  <a:tcPr/>
                </a:tc>
              </a:tr>
              <a:tr h="370840">
                <a:tc>
                  <a:txBody>
                    <a:bodyPr/>
                    <a:lstStyle/>
                    <a:p>
                      <a:pPr algn="ctr"/>
                      <a:r>
                        <a:rPr lang="en-GB" sz="1600" dirty="0" smtClean="0">
                          <a:solidFill>
                            <a:srgbClr val="004B23"/>
                          </a:solidFill>
                        </a:rPr>
                        <a:t>C</a:t>
                      </a:r>
                      <a:endParaRPr lang="en-GB" sz="1600" dirty="0">
                        <a:solidFill>
                          <a:srgbClr val="004B23"/>
                        </a:solidFill>
                      </a:endParaRPr>
                    </a:p>
                  </a:txBody>
                  <a:tcPr/>
                </a:tc>
                <a:tc>
                  <a:txBody>
                    <a:bodyPr/>
                    <a:lstStyle/>
                    <a:p>
                      <a:pPr algn="ctr"/>
                      <a:r>
                        <a:rPr lang="en-GB" sz="1600" dirty="0" smtClean="0">
                          <a:solidFill>
                            <a:srgbClr val="004B23"/>
                          </a:solidFill>
                        </a:rPr>
                        <a:t>54.53</a:t>
                      </a:r>
                      <a:endParaRPr lang="en-GB" sz="1600" dirty="0">
                        <a:solidFill>
                          <a:srgbClr val="004B23"/>
                        </a:solidFill>
                      </a:endParaRPr>
                    </a:p>
                  </a:txBody>
                  <a:tcPr/>
                </a:tc>
                <a:tc>
                  <a:txBody>
                    <a:bodyPr/>
                    <a:lstStyle/>
                    <a:p>
                      <a:pPr algn="ctr"/>
                      <a:r>
                        <a:rPr lang="en-GB" sz="1600" dirty="0" smtClean="0">
                          <a:solidFill>
                            <a:srgbClr val="004B23"/>
                          </a:solidFill>
                        </a:rPr>
                        <a:t>57.42</a:t>
                      </a:r>
                      <a:endParaRPr lang="en-GB" sz="1600" dirty="0">
                        <a:solidFill>
                          <a:srgbClr val="004B23"/>
                        </a:solidFill>
                      </a:endParaRPr>
                    </a:p>
                  </a:txBody>
                  <a:tcPr/>
                </a:tc>
                <a:tc>
                  <a:txBody>
                    <a:bodyPr/>
                    <a:lstStyle/>
                    <a:p>
                      <a:pPr algn="ctr"/>
                      <a:r>
                        <a:rPr lang="en-GB" sz="1600" dirty="0" smtClean="0">
                          <a:solidFill>
                            <a:srgbClr val="004B23"/>
                          </a:solidFill>
                        </a:rPr>
                        <a:t>59.25</a:t>
                      </a:r>
                      <a:endParaRPr lang="en-GB" sz="1600" dirty="0">
                        <a:solidFill>
                          <a:srgbClr val="004B23"/>
                        </a:solidFill>
                      </a:endParaRPr>
                    </a:p>
                  </a:txBody>
                  <a:tcPr/>
                </a:tc>
                <a:tc>
                  <a:txBody>
                    <a:bodyPr/>
                    <a:lstStyle/>
                    <a:p>
                      <a:pPr algn="ctr"/>
                      <a:r>
                        <a:rPr lang="en-GB" sz="1600" dirty="0" smtClean="0">
                          <a:solidFill>
                            <a:srgbClr val="004B23"/>
                          </a:solidFill>
                        </a:rPr>
                        <a:t>58.33</a:t>
                      </a:r>
                      <a:endParaRPr lang="en-GB" sz="1600" dirty="0">
                        <a:solidFill>
                          <a:srgbClr val="004B23"/>
                        </a:solidFill>
                      </a:endParaRPr>
                    </a:p>
                  </a:txBody>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04365836"/>
              </p:ext>
            </p:extLst>
          </p:nvPr>
        </p:nvGraphicFramePr>
        <p:xfrm>
          <a:off x="386536" y="3158970"/>
          <a:ext cx="7992380" cy="3375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10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outcome probabilities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2780154"/>
              </p:ext>
            </p:extLst>
          </p:nvPr>
        </p:nvGraphicFramePr>
        <p:xfrm>
          <a:off x="218186" y="2348880"/>
          <a:ext cx="8679052" cy="2804160"/>
        </p:xfrm>
        <a:graphic>
          <a:graphicData uri="http://schemas.openxmlformats.org/drawingml/2006/table">
            <a:tbl>
              <a:tblPr firstRow="1" firstCol="1">
                <a:tableStyleId>{C083E6E3-FA7D-4D7B-A595-EF9225AFEA82}</a:tableStyleId>
              </a:tblPr>
              <a:tblGrid>
                <a:gridCol w="1980454"/>
                <a:gridCol w="1572714"/>
                <a:gridCol w="1708628"/>
                <a:gridCol w="1708628"/>
                <a:gridCol w="1708628"/>
              </a:tblGrid>
              <a:tr h="0">
                <a:tc>
                  <a:txBody>
                    <a:bodyPr/>
                    <a:lstStyle/>
                    <a:p>
                      <a:pPr algn="just">
                        <a:lnSpc>
                          <a:spcPct val="115000"/>
                        </a:lnSpc>
                        <a:spcAft>
                          <a:spcPts val="0"/>
                        </a:spcAft>
                      </a:pPr>
                      <a:r>
                        <a:rPr lang="en-GB" sz="1600" dirty="0">
                          <a:solidFill>
                            <a:srgbClr val="004B23"/>
                          </a:solidFill>
                          <a:effectLst/>
                        </a:rPr>
                        <a:t> </a:t>
                      </a:r>
                      <a:r>
                        <a:rPr lang="en-GB" sz="1600" dirty="0" smtClean="0">
                          <a:solidFill>
                            <a:srgbClr val="004B23"/>
                          </a:solidFill>
                          <a:effectLst/>
                        </a:rPr>
                        <a:t>Scenario</a:t>
                      </a:r>
                      <a:r>
                        <a:rPr lang="en-GB" sz="1600" baseline="0" dirty="0" smtClean="0">
                          <a:solidFill>
                            <a:srgbClr val="004B23"/>
                          </a:solidFill>
                          <a:effectLst/>
                        </a:rPr>
                        <a:t> A</a:t>
                      </a:r>
                      <a:endParaRPr lang="en-GB" sz="1600" dirty="0">
                        <a:solidFill>
                          <a:srgbClr val="004B23"/>
                        </a:solidFill>
                        <a:effectLst/>
                        <a:latin typeface="Calibri"/>
                        <a:ea typeface="Calibri"/>
                        <a:cs typeface="Times New Roman"/>
                      </a:endParaRPr>
                    </a:p>
                  </a:txBody>
                  <a:tcPr marL="88761" marR="88761" marT="0" marB="0"/>
                </a:tc>
                <a:tc>
                  <a:txBody>
                    <a:bodyPr/>
                    <a:lstStyle/>
                    <a:p>
                      <a:pPr algn="just">
                        <a:lnSpc>
                          <a:spcPct val="115000"/>
                        </a:lnSpc>
                        <a:spcAft>
                          <a:spcPts val="0"/>
                        </a:spcAft>
                      </a:pPr>
                      <a:r>
                        <a:rPr lang="en-GB" sz="1600" dirty="0">
                          <a:solidFill>
                            <a:srgbClr val="004B23"/>
                          </a:solidFill>
                          <a:effectLst/>
                        </a:rPr>
                        <a:t> </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Status quo (%)</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smtClean="0">
                          <a:solidFill>
                            <a:srgbClr val="004B23"/>
                          </a:solidFill>
                          <a:effectLst/>
                        </a:rPr>
                        <a:t>Grass</a:t>
                      </a:r>
                    </a:p>
                    <a:p>
                      <a:pPr algn="ctr">
                        <a:lnSpc>
                          <a:spcPct val="115000"/>
                        </a:lnSpc>
                        <a:spcAft>
                          <a:spcPts val="0"/>
                        </a:spcAft>
                      </a:pPr>
                      <a:r>
                        <a:rPr lang="en-GB" sz="1600" dirty="0" smtClean="0">
                          <a:solidFill>
                            <a:srgbClr val="004B23"/>
                          </a:solidFill>
                          <a:effectLst/>
                        </a:rPr>
                        <a:t>(%)</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Change in pr</a:t>
                      </a:r>
                      <a:endParaRPr lang="en-GB" sz="1600">
                        <a:solidFill>
                          <a:srgbClr val="004B23"/>
                        </a:solidFill>
                        <a:effectLst/>
                        <a:latin typeface="Calibri"/>
                        <a:ea typeface="Calibri"/>
                        <a:cs typeface="Times New Roman"/>
                      </a:endParaRPr>
                    </a:p>
                  </a:txBody>
                  <a:tcPr marL="88761" marR="88761" marT="0" marB="0"/>
                </a:tc>
              </a:tr>
              <a:tr h="0">
                <a:tc rowSpan="3">
                  <a:txBody>
                    <a:bodyPr/>
                    <a:lstStyle/>
                    <a:p>
                      <a:pPr algn="l">
                        <a:lnSpc>
                          <a:spcPct val="115000"/>
                        </a:lnSpc>
                        <a:spcAft>
                          <a:spcPts val="0"/>
                        </a:spcAft>
                      </a:pPr>
                      <a:r>
                        <a:rPr lang="en-GB" sz="1600">
                          <a:solidFill>
                            <a:srgbClr val="004B23"/>
                          </a:solidFill>
                          <a:effectLst/>
                        </a:rPr>
                        <a:t>Flood risk</a:t>
                      </a:r>
                      <a:endParaRPr lang="en-GB" sz="1600">
                        <a:solidFill>
                          <a:srgbClr val="004B23"/>
                        </a:solidFill>
                        <a:effectLst/>
                        <a:latin typeface="Calibri"/>
                        <a:ea typeface="Calibri"/>
                        <a:cs typeface="Times New Roman"/>
                      </a:endParaRPr>
                    </a:p>
                  </a:txBody>
                  <a:tcPr marL="88761" marR="88761" marT="0" marB="0" anchor="ctr"/>
                </a:tc>
                <a:tc>
                  <a:txBody>
                    <a:bodyPr/>
                    <a:lstStyle/>
                    <a:p>
                      <a:pPr algn="just">
                        <a:lnSpc>
                          <a:spcPct val="115000"/>
                        </a:lnSpc>
                        <a:spcAft>
                          <a:spcPts val="0"/>
                        </a:spcAft>
                      </a:pPr>
                      <a:r>
                        <a:rPr lang="en-GB" sz="1600" dirty="0">
                          <a:solidFill>
                            <a:srgbClr val="004B23"/>
                          </a:solidFill>
                          <a:effectLst/>
                        </a:rPr>
                        <a:t>Low</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28.6</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35.2</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6.6</a:t>
                      </a:r>
                      <a:endParaRPr lang="en-GB" sz="1600">
                        <a:solidFill>
                          <a:srgbClr val="004B23"/>
                        </a:solidFill>
                        <a:effectLst/>
                        <a:latin typeface="Calibri"/>
                        <a:ea typeface="Calibri"/>
                        <a:cs typeface="Times New Roman"/>
                      </a:endParaRPr>
                    </a:p>
                  </a:txBody>
                  <a:tcPr marL="88761" marR="88761" marT="0" marB="0"/>
                </a:tc>
              </a:tr>
              <a:tr h="0">
                <a:tc vMerge="1">
                  <a:txBody>
                    <a:bodyPr/>
                    <a:lstStyle/>
                    <a:p>
                      <a:endParaRPr lang="en-GB"/>
                    </a:p>
                  </a:txBody>
                  <a:tcPr/>
                </a:tc>
                <a:tc>
                  <a:txBody>
                    <a:bodyPr/>
                    <a:lstStyle/>
                    <a:p>
                      <a:pPr algn="just">
                        <a:lnSpc>
                          <a:spcPct val="115000"/>
                        </a:lnSpc>
                        <a:spcAft>
                          <a:spcPts val="0"/>
                        </a:spcAft>
                      </a:pPr>
                      <a:r>
                        <a:rPr lang="en-GB" sz="1600" dirty="0">
                          <a:solidFill>
                            <a:srgbClr val="004B23"/>
                          </a:solidFill>
                          <a:effectLst/>
                        </a:rPr>
                        <a:t>Medium</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48.6</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46.8</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-1.8</a:t>
                      </a:r>
                      <a:endParaRPr lang="en-GB" sz="1600">
                        <a:solidFill>
                          <a:srgbClr val="004B23"/>
                        </a:solidFill>
                        <a:effectLst/>
                        <a:latin typeface="Calibri"/>
                        <a:ea typeface="Calibri"/>
                        <a:cs typeface="Times New Roman"/>
                      </a:endParaRPr>
                    </a:p>
                  </a:txBody>
                  <a:tcPr marL="88761" marR="88761" marT="0" marB="0"/>
                </a:tc>
              </a:tr>
              <a:tr h="0">
                <a:tc vMerge="1">
                  <a:txBody>
                    <a:bodyPr/>
                    <a:lstStyle/>
                    <a:p>
                      <a:endParaRPr lang="en-GB"/>
                    </a:p>
                  </a:txBody>
                  <a:tcPr/>
                </a:tc>
                <a:tc>
                  <a:txBody>
                    <a:bodyPr/>
                    <a:lstStyle/>
                    <a:p>
                      <a:pPr algn="just">
                        <a:lnSpc>
                          <a:spcPct val="115000"/>
                        </a:lnSpc>
                        <a:spcAft>
                          <a:spcPts val="0"/>
                        </a:spcAft>
                      </a:pPr>
                      <a:r>
                        <a:rPr lang="en-GB" sz="1600" dirty="0">
                          <a:solidFill>
                            <a:srgbClr val="004B23"/>
                          </a:solidFill>
                          <a:effectLst/>
                        </a:rPr>
                        <a:t>High</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22.8</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18.0</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-4.8</a:t>
                      </a:r>
                      <a:endParaRPr lang="en-GB" sz="1600" dirty="0">
                        <a:solidFill>
                          <a:srgbClr val="004B23"/>
                        </a:solidFill>
                        <a:effectLst/>
                        <a:latin typeface="Calibri"/>
                        <a:ea typeface="Calibri"/>
                        <a:cs typeface="Times New Roman"/>
                      </a:endParaRPr>
                    </a:p>
                  </a:txBody>
                  <a:tcPr marL="88761" marR="88761" marT="0" marB="0"/>
                </a:tc>
              </a:tr>
              <a:tr h="0">
                <a:tc>
                  <a:txBody>
                    <a:bodyPr/>
                    <a:lstStyle/>
                    <a:p>
                      <a:pPr algn="just">
                        <a:lnSpc>
                          <a:spcPct val="115000"/>
                        </a:lnSpc>
                        <a:spcAft>
                          <a:spcPts val="0"/>
                        </a:spcAft>
                      </a:pPr>
                      <a:r>
                        <a:rPr lang="en-GB" sz="1600" dirty="0">
                          <a:solidFill>
                            <a:srgbClr val="004B23"/>
                          </a:solidFill>
                          <a:effectLst/>
                        </a:rPr>
                        <a:t> </a:t>
                      </a:r>
                      <a:endParaRPr lang="en-GB" sz="1600" dirty="0">
                        <a:solidFill>
                          <a:srgbClr val="004B23"/>
                        </a:solidFill>
                        <a:effectLst/>
                        <a:latin typeface="Calibri"/>
                        <a:ea typeface="Calibri"/>
                        <a:cs typeface="Times New Roman"/>
                      </a:endParaRPr>
                    </a:p>
                  </a:txBody>
                  <a:tcPr marL="88761" marR="88761" marT="0" marB="0"/>
                </a:tc>
                <a:tc>
                  <a:txBody>
                    <a:bodyPr/>
                    <a:lstStyle/>
                    <a:p>
                      <a:pPr algn="just">
                        <a:lnSpc>
                          <a:spcPct val="115000"/>
                        </a:lnSpc>
                        <a:spcAft>
                          <a:spcPts val="0"/>
                        </a:spcAft>
                      </a:pPr>
                      <a:r>
                        <a:rPr lang="en-GB" sz="1600">
                          <a:solidFill>
                            <a:srgbClr val="004B23"/>
                          </a:solidFill>
                          <a:effectLst/>
                        </a:rPr>
                        <a:t> </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 </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 </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 </a:t>
                      </a:r>
                      <a:endParaRPr lang="en-GB" sz="1600">
                        <a:solidFill>
                          <a:srgbClr val="004B23"/>
                        </a:solidFill>
                        <a:effectLst/>
                        <a:latin typeface="Calibri"/>
                        <a:ea typeface="Calibri"/>
                        <a:cs typeface="Times New Roman"/>
                      </a:endParaRPr>
                    </a:p>
                  </a:txBody>
                  <a:tcPr marL="88761" marR="88761" marT="0" marB="0"/>
                </a:tc>
              </a:tr>
              <a:tr h="0">
                <a:tc rowSpan="4">
                  <a:txBody>
                    <a:bodyPr/>
                    <a:lstStyle/>
                    <a:p>
                      <a:pPr algn="l">
                        <a:lnSpc>
                          <a:spcPct val="115000"/>
                        </a:lnSpc>
                        <a:spcAft>
                          <a:spcPts val="0"/>
                        </a:spcAft>
                      </a:pPr>
                      <a:r>
                        <a:rPr lang="en-GB" sz="1600" dirty="0">
                          <a:solidFill>
                            <a:srgbClr val="004B23"/>
                          </a:solidFill>
                          <a:effectLst/>
                        </a:rPr>
                        <a:t>Water quality</a:t>
                      </a:r>
                      <a:endParaRPr lang="en-GB" sz="1600" dirty="0">
                        <a:solidFill>
                          <a:srgbClr val="004B23"/>
                        </a:solidFill>
                        <a:effectLst/>
                        <a:latin typeface="Calibri"/>
                        <a:ea typeface="Calibri"/>
                        <a:cs typeface="Times New Roman"/>
                      </a:endParaRPr>
                    </a:p>
                  </a:txBody>
                  <a:tcPr marL="88761" marR="88761" marT="0" marB="0" anchor="ctr"/>
                </a:tc>
                <a:tc>
                  <a:txBody>
                    <a:bodyPr/>
                    <a:lstStyle/>
                    <a:p>
                      <a:pPr algn="just">
                        <a:lnSpc>
                          <a:spcPct val="115000"/>
                        </a:lnSpc>
                        <a:spcAft>
                          <a:spcPts val="0"/>
                        </a:spcAft>
                      </a:pPr>
                      <a:r>
                        <a:rPr lang="en-GB" sz="1600">
                          <a:solidFill>
                            <a:srgbClr val="004B23"/>
                          </a:solidFill>
                          <a:effectLst/>
                        </a:rPr>
                        <a:t>Blue </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22.2</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25.1</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2.9</a:t>
                      </a:r>
                      <a:endParaRPr lang="en-GB" sz="1600">
                        <a:solidFill>
                          <a:srgbClr val="004B23"/>
                        </a:solidFill>
                        <a:effectLst/>
                        <a:latin typeface="Calibri"/>
                        <a:ea typeface="Calibri"/>
                        <a:cs typeface="Times New Roman"/>
                      </a:endParaRPr>
                    </a:p>
                  </a:txBody>
                  <a:tcPr marL="88761" marR="88761" marT="0" marB="0"/>
                </a:tc>
              </a:tr>
              <a:tr h="0">
                <a:tc vMerge="1">
                  <a:txBody>
                    <a:bodyPr/>
                    <a:lstStyle/>
                    <a:p>
                      <a:endParaRPr lang="en-GB"/>
                    </a:p>
                  </a:txBody>
                  <a:tcPr/>
                </a:tc>
                <a:tc>
                  <a:txBody>
                    <a:bodyPr/>
                    <a:lstStyle/>
                    <a:p>
                      <a:pPr algn="just">
                        <a:lnSpc>
                          <a:spcPct val="115000"/>
                        </a:lnSpc>
                        <a:spcAft>
                          <a:spcPts val="0"/>
                        </a:spcAft>
                      </a:pPr>
                      <a:r>
                        <a:rPr lang="en-GB" sz="1600">
                          <a:solidFill>
                            <a:srgbClr val="004B23"/>
                          </a:solidFill>
                          <a:effectLst/>
                        </a:rPr>
                        <a:t>Green</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31.6</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32.2</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0.6</a:t>
                      </a:r>
                      <a:endParaRPr lang="en-GB" sz="1600">
                        <a:solidFill>
                          <a:srgbClr val="004B23"/>
                        </a:solidFill>
                        <a:effectLst/>
                        <a:latin typeface="Calibri"/>
                        <a:ea typeface="Calibri"/>
                        <a:cs typeface="Times New Roman"/>
                      </a:endParaRPr>
                    </a:p>
                  </a:txBody>
                  <a:tcPr marL="88761" marR="88761" marT="0" marB="0"/>
                </a:tc>
              </a:tr>
              <a:tr h="0">
                <a:tc vMerge="1">
                  <a:txBody>
                    <a:bodyPr/>
                    <a:lstStyle/>
                    <a:p>
                      <a:endParaRPr lang="en-GB"/>
                    </a:p>
                  </a:txBody>
                  <a:tcPr/>
                </a:tc>
                <a:tc>
                  <a:txBody>
                    <a:bodyPr/>
                    <a:lstStyle/>
                    <a:p>
                      <a:pPr algn="just">
                        <a:lnSpc>
                          <a:spcPct val="115000"/>
                        </a:lnSpc>
                        <a:spcAft>
                          <a:spcPts val="0"/>
                        </a:spcAft>
                      </a:pPr>
                      <a:r>
                        <a:rPr lang="en-GB" sz="1600">
                          <a:solidFill>
                            <a:srgbClr val="004B23"/>
                          </a:solidFill>
                          <a:effectLst/>
                        </a:rPr>
                        <a:t>Yellow</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a:solidFill>
                            <a:srgbClr val="004B23"/>
                          </a:solidFill>
                          <a:effectLst/>
                        </a:rPr>
                        <a:t>28.5</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27.0</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-1.5</a:t>
                      </a:r>
                      <a:endParaRPr lang="en-GB" sz="1600" dirty="0">
                        <a:solidFill>
                          <a:srgbClr val="004B23"/>
                        </a:solidFill>
                        <a:effectLst/>
                        <a:latin typeface="Calibri"/>
                        <a:ea typeface="Calibri"/>
                        <a:cs typeface="Times New Roman"/>
                      </a:endParaRPr>
                    </a:p>
                  </a:txBody>
                  <a:tcPr marL="88761" marR="88761" marT="0" marB="0"/>
                </a:tc>
              </a:tr>
              <a:tr h="0">
                <a:tc vMerge="1">
                  <a:txBody>
                    <a:bodyPr/>
                    <a:lstStyle/>
                    <a:p>
                      <a:endParaRPr lang="en-GB"/>
                    </a:p>
                  </a:txBody>
                  <a:tcPr/>
                </a:tc>
                <a:tc>
                  <a:txBody>
                    <a:bodyPr/>
                    <a:lstStyle/>
                    <a:p>
                      <a:pPr algn="just">
                        <a:lnSpc>
                          <a:spcPct val="115000"/>
                        </a:lnSpc>
                        <a:spcAft>
                          <a:spcPts val="0"/>
                        </a:spcAft>
                      </a:pPr>
                      <a:r>
                        <a:rPr lang="en-GB" sz="1600">
                          <a:solidFill>
                            <a:srgbClr val="004B23"/>
                          </a:solidFill>
                          <a:effectLst/>
                        </a:rPr>
                        <a:t>Red</a:t>
                      </a:r>
                      <a:endParaRPr lang="en-GB" sz="160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17.6</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15.7</a:t>
                      </a:r>
                      <a:endParaRPr lang="en-GB" sz="1600" dirty="0">
                        <a:solidFill>
                          <a:srgbClr val="004B23"/>
                        </a:solidFill>
                        <a:effectLst/>
                        <a:latin typeface="Calibri"/>
                        <a:ea typeface="Calibri"/>
                        <a:cs typeface="Times New Roman"/>
                      </a:endParaRPr>
                    </a:p>
                  </a:txBody>
                  <a:tcPr marL="88761" marR="88761" marT="0" marB="0"/>
                </a:tc>
                <a:tc>
                  <a:txBody>
                    <a:bodyPr/>
                    <a:lstStyle/>
                    <a:p>
                      <a:pPr algn="ctr">
                        <a:lnSpc>
                          <a:spcPct val="115000"/>
                        </a:lnSpc>
                        <a:spcAft>
                          <a:spcPts val="0"/>
                        </a:spcAft>
                      </a:pPr>
                      <a:r>
                        <a:rPr lang="en-GB" sz="1600" dirty="0">
                          <a:solidFill>
                            <a:srgbClr val="004B23"/>
                          </a:solidFill>
                          <a:effectLst/>
                        </a:rPr>
                        <a:t>-1.9</a:t>
                      </a:r>
                      <a:endParaRPr lang="en-GB" sz="1600" dirty="0">
                        <a:solidFill>
                          <a:srgbClr val="004B23"/>
                        </a:solidFill>
                        <a:effectLst/>
                        <a:latin typeface="Calibri"/>
                        <a:ea typeface="Calibri"/>
                        <a:cs typeface="Times New Roman"/>
                      </a:endParaRPr>
                    </a:p>
                  </a:txBody>
                  <a:tcPr marL="88761" marR="88761" marT="0" marB="0"/>
                </a:tc>
              </a:tr>
            </a:tbl>
          </a:graphicData>
        </a:graphic>
      </p:graphicFrame>
    </p:spTree>
    <p:extLst>
      <p:ext uri="{BB962C8B-B14F-4D97-AF65-F5344CB8AC3E}">
        <p14:creationId xmlns:p14="http://schemas.microsoft.com/office/powerpoint/2010/main" val="3190919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38564" y="1706469"/>
            <a:ext cx="1328358" cy="4410490"/>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Values</a:t>
            </a:r>
            <a:endParaRPr lang="en-GB" sz="1100" dirty="0">
              <a:solidFill>
                <a:schemeClr val="tx1"/>
              </a:solidFill>
            </a:endParaRPr>
          </a:p>
        </p:txBody>
      </p:sp>
      <p:sp>
        <p:nvSpPr>
          <p:cNvPr id="13" name="Rectangle 12"/>
          <p:cNvSpPr/>
          <p:nvPr/>
        </p:nvSpPr>
        <p:spPr>
          <a:xfrm>
            <a:off x="6328319" y="1706469"/>
            <a:ext cx="1305145" cy="441049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Preferences</a:t>
            </a:r>
            <a:endParaRPr lang="en-GB" sz="1100" dirty="0">
              <a:solidFill>
                <a:schemeClr val="tx1"/>
              </a:solidFill>
            </a:endParaRPr>
          </a:p>
        </p:txBody>
      </p:sp>
      <p:sp>
        <p:nvSpPr>
          <p:cNvPr id="12" name="Rectangle 11"/>
          <p:cNvSpPr/>
          <p:nvPr/>
        </p:nvSpPr>
        <p:spPr>
          <a:xfrm>
            <a:off x="5331293" y="1706469"/>
            <a:ext cx="997026" cy="441049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Final ecosystem services</a:t>
            </a:r>
            <a:endParaRPr lang="en-GB" sz="1100" dirty="0">
              <a:solidFill>
                <a:schemeClr val="tx1"/>
              </a:solidFill>
            </a:endParaRPr>
          </a:p>
        </p:txBody>
      </p:sp>
      <p:sp>
        <p:nvSpPr>
          <p:cNvPr id="11" name="Rectangle 10"/>
          <p:cNvSpPr/>
          <p:nvPr/>
        </p:nvSpPr>
        <p:spPr>
          <a:xfrm>
            <a:off x="3673023" y="1706469"/>
            <a:ext cx="1658269" cy="441049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Aquatic </a:t>
            </a:r>
          </a:p>
          <a:p>
            <a:pPr algn="ctr"/>
            <a:r>
              <a:rPr lang="en-GB" sz="1100" dirty="0" smtClean="0">
                <a:solidFill>
                  <a:schemeClr val="tx1"/>
                </a:solidFill>
              </a:rPr>
              <a:t>processes</a:t>
            </a:r>
            <a:endParaRPr lang="en-GB" sz="1100" dirty="0">
              <a:solidFill>
                <a:schemeClr val="tx1"/>
              </a:solidFill>
            </a:endParaRPr>
          </a:p>
        </p:txBody>
      </p:sp>
      <p:sp>
        <p:nvSpPr>
          <p:cNvPr id="8" name="Rectangle 7"/>
          <p:cNvSpPr/>
          <p:nvPr/>
        </p:nvSpPr>
        <p:spPr>
          <a:xfrm>
            <a:off x="1337864" y="1706469"/>
            <a:ext cx="1004258" cy="4410490"/>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Terrestrial processes</a:t>
            </a:r>
            <a:endParaRPr lang="en-GB" sz="1100" dirty="0">
              <a:solidFill>
                <a:schemeClr val="tx1"/>
              </a:solidFill>
            </a:endParaRPr>
          </a:p>
        </p:txBody>
      </p:sp>
      <p:sp>
        <p:nvSpPr>
          <p:cNvPr id="4" name="Rectangle 3"/>
          <p:cNvSpPr/>
          <p:nvPr/>
        </p:nvSpPr>
        <p:spPr>
          <a:xfrm>
            <a:off x="161510" y="1706469"/>
            <a:ext cx="1176354" cy="441049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States of nature</a:t>
            </a:r>
            <a:endParaRPr lang="en-GB" sz="1100" dirty="0">
              <a:solidFill>
                <a:schemeClr val="tx1"/>
              </a:solidFill>
            </a:endParaRPr>
          </a:p>
        </p:txBody>
      </p:sp>
      <p:sp>
        <p:nvSpPr>
          <p:cNvPr id="9" name="Rectangle 8"/>
          <p:cNvSpPr/>
          <p:nvPr/>
        </p:nvSpPr>
        <p:spPr>
          <a:xfrm>
            <a:off x="2347542" y="1706469"/>
            <a:ext cx="1325482" cy="44104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schemeClr val="tx1"/>
                </a:solidFill>
              </a:rPr>
              <a:t>Management intervention</a:t>
            </a:r>
            <a:endParaRPr lang="en-GB" sz="1100" dirty="0">
              <a:solidFill>
                <a:schemeClr val="tx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10" y="2251369"/>
            <a:ext cx="8805412"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smtClean="0"/>
              <a:t>Expanding the BBN</a:t>
            </a:r>
            <a:endParaRPr lang="en-GB" dirty="0"/>
          </a:p>
        </p:txBody>
      </p:sp>
    </p:spTree>
    <p:extLst>
      <p:ext uri="{BB962C8B-B14F-4D97-AF65-F5344CB8AC3E}">
        <p14:creationId xmlns:p14="http://schemas.microsoft.com/office/powerpoint/2010/main" val="146214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dirty="0" smtClean="0"/>
              <a:t>Funded by NERC Valuing Nature Network with support from the Scottish Government’s Strategic Research Programme</a:t>
            </a:r>
          </a:p>
          <a:p>
            <a:r>
              <a:rPr lang="en-GB" dirty="0" smtClean="0"/>
              <a:t>Project team:</a:t>
            </a:r>
          </a:p>
          <a:p>
            <a:pPr marL="457200" lvl="1" indent="0">
              <a:buNone/>
            </a:pPr>
            <a:r>
              <a:rPr lang="en-GB" dirty="0" smtClean="0"/>
              <a:t>SRUC: </a:t>
            </a:r>
          </a:p>
          <a:p>
            <a:pPr lvl="2"/>
            <a:r>
              <a:rPr lang="en-GB" dirty="0" smtClean="0"/>
              <a:t>Alistair McVittie, Klaus Glenk, Ioanna Siameti</a:t>
            </a:r>
          </a:p>
          <a:p>
            <a:pPr marL="457200" lvl="1" indent="0">
              <a:buNone/>
            </a:pPr>
            <a:r>
              <a:rPr lang="en-GB" dirty="0" smtClean="0"/>
              <a:t>James Hutton Institute: </a:t>
            </a:r>
          </a:p>
          <a:p>
            <a:pPr lvl="2"/>
            <a:r>
              <a:rPr lang="en-GB" dirty="0" smtClean="0"/>
              <a:t>Julia Martin-Ortega, Wendy Kenyon, Matt Aitkenhead, Inge Alders, Rupert Hough, Helaina Black</a:t>
            </a:r>
          </a:p>
          <a:p>
            <a:pPr marL="457200" lvl="1" indent="0">
              <a:buNone/>
            </a:pPr>
            <a:r>
              <a:rPr lang="en-GB" dirty="0" smtClean="0"/>
              <a:t>Centre for Ecology and Hydrology: </a:t>
            </a:r>
          </a:p>
          <a:p>
            <a:pPr lvl="2"/>
            <a:r>
              <a:rPr lang="en-GB" dirty="0" smtClean="0"/>
              <a:t>Lisa Norton, Simon Smart, Francois Edwards, Mike Dunbar</a:t>
            </a:r>
            <a:endParaRPr lang="en-GB" dirty="0"/>
          </a:p>
        </p:txBody>
      </p:sp>
      <p:pic>
        <p:nvPicPr>
          <p:cNvPr id="6" name="Picture 5" descr="The James Hutton Institute logo">
            <a:hlinkClick r:id="rId3" tgtFrame="_blank"/>
          </p:cNvPr>
          <p:cNvPicPr>
            <a:picLocks noChangeAspect="1"/>
          </p:cNvPicPr>
          <p:nvPr userDrawn="1"/>
        </p:nvPicPr>
        <p:blipFill>
          <a:blip r:embed="rId4" cstate="print"/>
          <a:srcRect/>
          <a:stretch>
            <a:fillRect/>
          </a:stretch>
        </p:blipFill>
        <p:spPr bwMode="auto">
          <a:xfrm>
            <a:off x="1961710" y="6087745"/>
            <a:ext cx="1332681" cy="648000"/>
          </a:xfrm>
          <a:prstGeom prst="rect">
            <a:avLst/>
          </a:prstGeom>
          <a:noFill/>
          <a:ln w="9525">
            <a:noFill/>
            <a:miter lim="800000"/>
            <a:headEnd/>
            <a:tailEnd/>
          </a:ln>
        </p:spPr>
      </p:pic>
      <p:pic>
        <p:nvPicPr>
          <p:cNvPr id="7" name="Picture 6" descr="ceh_logo[1].gif"/>
          <p:cNvPicPr>
            <a:picLocks noChangeAspect="1"/>
          </p:cNvPicPr>
          <p:nvPr userDrawn="1"/>
        </p:nvPicPr>
        <p:blipFill>
          <a:blip r:embed="rId5" cstate="print"/>
          <a:srcRect/>
          <a:stretch>
            <a:fillRect/>
          </a:stretch>
        </p:blipFill>
        <p:spPr bwMode="auto">
          <a:xfrm>
            <a:off x="3446875" y="6087745"/>
            <a:ext cx="2826382" cy="648000"/>
          </a:xfrm>
          <a:prstGeom prst="rect">
            <a:avLst/>
          </a:prstGeom>
          <a:noFill/>
          <a:ln w="9525">
            <a:noFill/>
            <a:miter lim="800000"/>
            <a:headEnd/>
            <a:tailEnd/>
          </a:ln>
        </p:spPr>
      </p:pic>
      <p:pic>
        <p:nvPicPr>
          <p:cNvPr id="8" name="Picture 7" descr="Valuing Nature Network"/>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296" y="6082662"/>
            <a:ext cx="1473000" cy="648000"/>
          </a:xfrm>
          <a:prstGeom prst="rect">
            <a:avLst/>
          </a:prstGeom>
          <a:noFill/>
          <a:ln>
            <a:noFill/>
          </a:ln>
        </p:spPr>
      </p:pic>
    </p:spTree>
    <p:extLst>
      <p:ext uri="{BB962C8B-B14F-4D97-AF65-F5344CB8AC3E}">
        <p14:creationId xmlns:p14="http://schemas.microsoft.com/office/powerpoint/2010/main" val="967680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54062"/>
          </a:xfrm>
        </p:spPr>
        <p:txBody>
          <a:bodyPr>
            <a:noAutofit/>
          </a:bodyPr>
          <a:lstStyle/>
          <a:p>
            <a:r>
              <a:rPr lang="en-GB" sz="2800" dirty="0" smtClean="0"/>
              <a:t>Combing different models</a:t>
            </a:r>
            <a:endParaRPr lang="en-GB" sz="2800" dirty="0"/>
          </a:p>
        </p:txBody>
      </p:sp>
      <p:sp>
        <p:nvSpPr>
          <p:cNvPr id="4" name="Rectangle 3"/>
          <p:cNvSpPr/>
          <p:nvPr/>
        </p:nvSpPr>
        <p:spPr>
          <a:xfrm>
            <a:off x="3806915" y="2641411"/>
            <a:ext cx="135015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smtClean="0"/>
              <a:t>Runoff model</a:t>
            </a:r>
            <a:r>
              <a:rPr lang="en-GB" sz="1400" dirty="0"/>
              <a:t> </a:t>
            </a:r>
            <a:r>
              <a:rPr lang="en-GB" sz="1400" dirty="0" smtClean="0"/>
              <a:t>(GWLF)</a:t>
            </a:r>
            <a:endParaRPr lang="en-GB" sz="1400" dirty="0"/>
          </a:p>
        </p:txBody>
      </p:sp>
      <p:sp>
        <p:nvSpPr>
          <p:cNvPr id="5" name="Rectangle 4"/>
          <p:cNvSpPr/>
          <p:nvPr/>
        </p:nvSpPr>
        <p:spPr>
          <a:xfrm>
            <a:off x="1826695" y="2639743"/>
            <a:ext cx="135015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smtClean="0"/>
              <a:t>Nutrient load model </a:t>
            </a:r>
          </a:p>
          <a:p>
            <a:pPr algn="ctr"/>
            <a:r>
              <a:rPr lang="en-GB" sz="1400" dirty="0" smtClean="0"/>
              <a:t>(PLANET)</a:t>
            </a:r>
            <a:endParaRPr lang="en-GB" sz="1400" dirty="0"/>
          </a:p>
        </p:txBody>
      </p:sp>
      <p:sp>
        <p:nvSpPr>
          <p:cNvPr id="6" name="Rectangle 5"/>
          <p:cNvSpPr/>
          <p:nvPr/>
        </p:nvSpPr>
        <p:spPr>
          <a:xfrm>
            <a:off x="5697125" y="2573904"/>
            <a:ext cx="1350150" cy="8550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smtClean="0"/>
              <a:t>Algal production model</a:t>
            </a:r>
            <a:r>
              <a:rPr lang="en-GB" sz="1400" dirty="0"/>
              <a:t> </a:t>
            </a:r>
            <a:r>
              <a:rPr lang="en-GB" sz="1400" dirty="0" smtClean="0"/>
              <a:t>(PROTECH)</a:t>
            </a:r>
            <a:endParaRPr lang="en-GB" sz="1400" dirty="0"/>
          </a:p>
        </p:txBody>
      </p:sp>
      <p:cxnSp>
        <p:nvCxnSpPr>
          <p:cNvPr id="8" name="Straight Arrow Connector 7"/>
          <p:cNvCxnSpPr>
            <a:stCxn id="5" idx="3"/>
            <a:endCxn id="4" idx="1"/>
          </p:cNvCxnSpPr>
          <p:nvPr/>
        </p:nvCxnSpPr>
        <p:spPr>
          <a:xfrm>
            <a:off x="3176845" y="2999783"/>
            <a:ext cx="630070" cy="1668"/>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6" idx="1"/>
          </p:cNvCxnSpPr>
          <p:nvPr/>
        </p:nvCxnSpPr>
        <p:spPr>
          <a:xfrm>
            <a:off x="5157065" y="3001451"/>
            <a:ext cx="540060" cy="1"/>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268808" y="1448780"/>
            <a:ext cx="1080120" cy="5400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solidFill>
                  <a:schemeClr val="tx2"/>
                </a:solidFill>
              </a:rPr>
              <a:t>Land cover</a:t>
            </a:r>
            <a:endParaRPr lang="en-GB" sz="1400" dirty="0">
              <a:solidFill>
                <a:schemeClr val="tx2"/>
              </a:solidFill>
            </a:endParaRPr>
          </a:p>
        </p:txBody>
      </p:sp>
      <p:sp>
        <p:nvSpPr>
          <p:cNvPr id="16" name="Rounded Rectangle 15"/>
          <p:cNvSpPr/>
          <p:nvPr/>
        </p:nvSpPr>
        <p:spPr>
          <a:xfrm>
            <a:off x="1874963" y="1448780"/>
            <a:ext cx="1257520" cy="5400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solidFill>
                  <a:schemeClr val="tx2"/>
                </a:solidFill>
              </a:rPr>
              <a:t>Land management</a:t>
            </a:r>
            <a:endParaRPr lang="en-GB" sz="1400" dirty="0">
              <a:solidFill>
                <a:schemeClr val="tx2"/>
              </a:solidFill>
            </a:endParaRPr>
          </a:p>
        </p:txBody>
      </p:sp>
      <p:sp>
        <p:nvSpPr>
          <p:cNvPr id="17" name="Rounded Rectangle 16"/>
          <p:cNvSpPr/>
          <p:nvPr/>
        </p:nvSpPr>
        <p:spPr>
          <a:xfrm>
            <a:off x="4483943" y="1448780"/>
            <a:ext cx="1125125" cy="54006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solidFill>
                  <a:schemeClr val="tx2"/>
                </a:solidFill>
              </a:rPr>
              <a:t>Weather</a:t>
            </a:r>
          </a:p>
        </p:txBody>
      </p:sp>
      <p:sp>
        <p:nvSpPr>
          <p:cNvPr id="18" name="Rounded Rectangle 17"/>
          <p:cNvSpPr/>
          <p:nvPr/>
        </p:nvSpPr>
        <p:spPr>
          <a:xfrm>
            <a:off x="5771006" y="1448780"/>
            <a:ext cx="1206294" cy="5400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solidFill>
                  <a:schemeClr val="tx2"/>
                </a:solidFill>
              </a:rPr>
              <a:t>Lake nutrient status</a:t>
            </a:r>
            <a:endParaRPr lang="en-GB" sz="1400" dirty="0">
              <a:solidFill>
                <a:schemeClr val="tx2"/>
              </a:solidFill>
            </a:endParaRPr>
          </a:p>
        </p:txBody>
      </p:sp>
      <p:cxnSp>
        <p:nvCxnSpPr>
          <p:cNvPr id="21" name="Straight Arrow Connector 20"/>
          <p:cNvCxnSpPr>
            <a:stCxn id="15" idx="2"/>
            <a:endCxn id="4" idx="0"/>
          </p:cNvCxnSpPr>
          <p:nvPr/>
        </p:nvCxnSpPr>
        <p:spPr>
          <a:xfrm rot="16200000" flipH="1">
            <a:off x="3819144" y="1978564"/>
            <a:ext cx="652571" cy="673122"/>
          </a:xfrm>
          <a:prstGeom prst="bentConnector3">
            <a:avLst>
              <a:gd name="adj1" fmla="val 50000"/>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a:endCxn id="5" idx="0"/>
          </p:cNvCxnSpPr>
          <p:nvPr/>
        </p:nvCxnSpPr>
        <p:spPr>
          <a:xfrm flipH="1">
            <a:off x="2501770" y="1988840"/>
            <a:ext cx="1953" cy="650903"/>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2"/>
            <a:endCxn id="4" idx="0"/>
          </p:cNvCxnSpPr>
          <p:nvPr/>
        </p:nvCxnSpPr>
        <p:spPr>
          <a:xfrm rot="5400000">
            <a:off x="4437963" y="2032868"/>
            <a:ext cx="652570" cy="564516"/>
          </a:xfrm>
          <a:prstGeom prst="bentConnector3">
            <a:avLst>
              <a:gd name="adj1" fmla="val 50000"/>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2"/>
            <a:endCxn id="6" idx="0"/>
          </p:cNvCxnSpPr>
          <p:nvPr/>
        </p:nvCxnSpPr>
        <p:spPr>
          <a:xfrm flipH="1">
            <a:off x="6372200" y="1988840"/>
            <a:ext cx="1953" cy="585064"/>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382597" y="3856201"/>
            <a:ext cx="6198783" cy="904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bg1"/>
                </a:solidFill>
              </a:rPr>
              <a:t>Buffer strips</a:t>
            </a:r>
          </a:p>
        </p:txBody>
      </p:sp>
      <p:sp>
        <p:nvSpPr>
          <p:cNvPr id="14" name="Rounded Rectangle 13"/>
          <p:cNvSpPr/>
          <p:nvPr/>
        </p:nvSpPr>
        <p:spPr>
          <a:xfrm>
            <a:off x="1519100" y="4192534"/>
            <a:ext cx="1103932" cy="4950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t>Presence/</a:t>
            </a:r>
          </a:p>
          <a:p>
            <a:pPr algn="ctr"/>
            <a:r>
              <a:rPr lang="en-GB" sz="1400" dirty="0"/>
              <a:t>absence</a:t>
            </a:r>
          </a:p>
        </p:txBody>
      </p:sp>
      <p:sp>
        <p:nvSpPr>
          <p:cNvPr id="25" name="Rounded Rectangle 24"/>
          <p:cNvSpPr/>
          <p:nvPr/>
        </p:nvSpPr>
        <p:spPr>
          <a:xfrm>
            <a:off x="2740773" y="4192533"/>
            <a:ext cx="1103932" cy="4950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t>Location</a:t>
            </a:r>
          </a:p>
        </p:txBody>
      </p:sp>
      <p:sp>
        <p:nvSpPr>
          <p:cNvPr id="26" name="Rounded Rectangle 25"/>
          <p:cNvSpPr/>
          <p:nvPr/>
        </p:nvSpPr>
        <p:spPr>
          <a:xfrm>
            <a:off x="3962446" y="4192532"/>
            <a:ext cx="1103932" cy="4950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t>Extent</a:t>
            </a:r>
          </a:p>
        </p:txBody>
      </p:sp>
      <p:sp>
        <p:nvSpPr>
          <p:cNvPr id="28" name="Rounded Rectangle 27"/>
          <p:cNvSpPr/>
          <p:nvPr/>
        </p:nvSpPr>
        <p:spPr>
          <a:xfrm>
            <a:off x="5184119" y="4192531"/>
            <a:ext cx="1103932" cy="4950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t>Species</a:t>
            </a:r>
          </a:p>
        </p:txBody>
      </p:sp>
      <p:sp>
        <p:nvSpPr>
          <p:cNvPr id="29" name="Rounded Rectangle 28"/>
          <p:cNvSpPr/>
          <p:nvPr/>
        </p:nvSpPr>
        <p:spPr>
          <a:xfrm>
            <a:off x="6405790" y="4192530"/>
            <a:ext cx="1103932" cy="4950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t>Vegetation cover</a:t>
            </a:r>
          </a:p>
        </p:txBody>
      </p:sp>
      <p:cxnSp>
        <p:nvCxnSpPr>
          <p:cNvPr id="95" name="Elbow Connector 94"/>
          <p:cNvCxnSpPr>
            <a:stCxn id="13" idx="0"/>
            <a:endCxn id="4" idx="2"/>
          </p:cNvCxnSpPr>
          <p:nvPr/>
        </p:nvCxnSpPr>
        <p:spPr>
          <a:xfrm flipV="1">
            <a:off x="4481989" y="3361491"/>
            <a:ext cx="1" cy="494710"/>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341530" y="2798930"/>
            <a:ext cx="945105" cy="4050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Cost</a:t>
            </a:r>
            <a:endParaRPr lang="en-GB" dirty="0"/>
          </a:p>
        </p:txBody>
      </p:sp>
      <p:cxnSp>
        <p:nvCxnSpPr>
          <p:cNvPr id="109" name="Elbow Connector 108"/>
          <p:cNvCxnSpPr>
            <a:stCxn id="16" idx="1"/>
            <a:endCxn id="107" idx="0"/>
          </p:cNvCxnSpPr>
          <p:nvPr/>
        </p:nvCxnSpPr>
        <p:spPr>
          <a:xfrm rot="10800000" flipV="1">
            <a:off x="814083" y="1718810"/>
            <a:ext cx="1060880" cy="1080120"/>
          </a:xfrm>
          <a:prstGeom prst="bentConnector2">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13" idx="1"/>
            <a:endCxn id="107" idx="2"/>
          </p:cNvCxnSpPr>
          <p:nvPr/>
        </p:nvCxnSpPr>
        <p:spPr>
          <a:xfrm rot="10800000">
            <a:off x="814083" y="3203976"/>
            <a:ext cx="568514" cy="1104595"/>
          </a:xfrm>
          <a:prstGeom prst="bentConnector2">
            <a:avLst/>
          </a:prstGeom>
          <a:ln w="15875">
            <a:tailEnd type="triangle" w="lg" len="med"/>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7407315" y="2729815"/>
            <a:ext cx="945105" cy="5399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Water quality</a:t>
            </a:r>
            <a:endParaRPr lang="en-GB" dirty="0"/>
          </a:p>
        </p:txBody>
      </p:sp>
      <p:sp>
        <p:nvSpPr>
          <p:cNvPr id="154" name="Rounded Rectangle 153"/>
          <p:cNvSpPr/>
          <p:nvPr/>
        </p:nvSpPr>
        <p:spPr>
          <a:xfrm>
            <a:off x="3313813" y="5112782"/>
            <a:ext cx="1170130" cy="4958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Landscape amenity</a:t>
            </a:r>
            <a:endParaRPr lang="en-GB" dirty="0"/>
          </a:p>
        </p:txBody>
      </p:sp>
      <p:sp>
        <p:nvSpPr>
          <p:cNvPr id="155" name="Rounded Rectangle 154"/>
          <p:cNvSpPr/>
          <p:nvPr/>
        </p:nvSpPr>
        <p:spPr>
          <a:xfrm>
            <a:off x="1826694" y="5112782"/>
            <a:ext cx="1170129" cy="4950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Wild species diversity</a:t>
            </a:r>
            <a:endParaRPr lang="en-GB" dirty="0"/>
          </a:p>
        </p:txBody>
      </p:sp>
      <p:sp>
        <p:nvSpPr>
          <p:cNvPr id="156" name="Rounded Rectangle 155"/>
          <p:cNvSpPr/>
          <p:nvPr/>
        </p:nvSpPr>
        <p:spPr>
          <a:xfrm>
            <a:off x="4800933" y="5112782"/>
            <a:ext cx="1170129" cy="4950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Climate regulation</a:t>
            </a:r>
            <a:endParaRPr lang="en-GB" dirty="0"/>
          </a:p>
        </p:txBody>
      </p:sp>
      <p:sp>
        <p:nvSpPr>
          <p:cNvPr id="157" name="Rounded Rectangle 156"/>
          <p:cNvSpPr/>
          <p:nvPr/>
        </p:nvSpPr>
        <p:spPr>
          <a:xfrm>
            <a:off x="6288051" y="5111948"/>
            <a:ext cx="1170129" cy="4958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Carbon storage</a:t>
            </a:r>
            <a:endParaRPr lang="en-GB" dirty="0"/>
          </a:p>
        </p:txBody>
      </p:sp>
      <p:cxnSp>
        <p:nvCxnSpPr>
          <p:cNvPr id="159" name="Straight Arrow Connector 158"/>
          <p:cNvCxnSpPr>
            <a:stCxn id="6" idx="3"/>
            <a:endCxn id="153" idx="1"/>
          </p:cNvCxnSpPr>
          <p:nvPr/>
        </p:nvCxnSpPr>
        <p:spPr>
          <a:xfrm flipV="1">
            <a:off x="7047275" y="2999783"/>
            <a:ext cx="360040" cy="1669"/>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3" idx="2"/>
            <a:endCxn id="155" idx="0"/>
          </p:cNvCxnSpPr>
          <p:nvPr/>
        </p:nvCxnSpPr>
        <p:spPr>
          <a:xfrm rot="5400000">
            <a:off x="3270952" y="3901745"/>
            <a:ext cx="351844" cy="2070230"/>
          </a:xfrm>
          <a:prstGeom prst="bentConnector3">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13" idx="2"/>
            <a:endCxn id="154" idx="0"/>
          </p:cNvCxnSpPr>
          <p:nvPr/>
        </p:nvCxnSpPr>
        <p:spPr>
          <a:xfrm rot="5400000">
            <a:off x="4014512" y="4645305"/>
            <a:ext cx="351844" cy="583111"/>
          </a:xfrm>
          <a:prstGeom prst="bentConnector3">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13" idx="2"/>
            <a:endCxn id="156" idx="0"/>
          </p:cNvCxnSpPr>
          <p:nvPr/>
        </p:nvCxnSpPr>
        <p:spPr>
          <a:xfrm rot="16200000" flipH="1">
            <a:off x="4758071" y="4484855"/>
            <a:ext cx="351844" cy="904009"/>
          </a:xfrm>
          <a:prstGeom prst="bentConnector3">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13" idx="2"/>
            <a:endCxn id="157" idx="0"/>
          </p:cNvCxnSpPr>
          <p:nvPr/>
        </p:nvCxnSpPr>
        <p:spPr>
          <a:xfrm rot="16200000" flipH="1">
            <a:off x="5502047" y="3740879"/>
            <a:ext cx="351010" cy="2391127"/>
          </a:xfrm>
          <a:prstGeom prst="bentConnector3">
            <a:avLst/>
          </a:prstGeom>
          <a:ln w="15875">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1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6" grpId="0" animBg="1"/>
      <p:bldP spid="17" grpId="0" animBg="1"/>
      <p:bldP spid="18" grpId="0" animBg="1"/>
      <p:bldP spid="13" grpId="0" animBg="1"/>
      <p:bldP spid="14" grpId="0" animBg="1"/>
      <p:bldP spid="25" grpId="0" animBg="1"/>
      <p:bldP spid="26" grpId="0" animBg="1"/>
      <p:bldP spid="28" grpId="0" animBg="1"/>
      <p:bldP spid="29" grpId="0" animBg="1"/>
      <p:bldP spid="107" grpId="0" animBg="1"/>
      <p:bldP spid="153" grpId="0" animBg="1"/>
      <p:bldP spid="154" grpId="0" animBg="1"/>
      <p:bldP spid="155" grpId="0" animBg="1"/>
      <p:bldP spid="15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the approach</a:t>
            </a:r>
            <a:endParaRPr lang="en-GB" dirty="0"/>
          </a:p>
        </p:txBody>
      </p:sp>
      <p:sp>
        <p:nvSpPr>
          <p:cNvPr id="3" name="Content Placeholder 2"/>
          <p:cNvSpPr>
            <a:spLocks noGrp="1"/>
          </p:cNvSpPr>
          <p:nvPr>
            <p:ph idx="1"/>
          </p:nvPr>
        </p:nvSpPr>
        <p:spPr/>
        <p:txBody>
          <a:bodyPr>
            <a:normAutofit/>
          </a:bodyPr>
          <a:lstStyle/>
          <a:p>
            <a:pPr lvl="0"/>
            <a:r>
              <a:rPr lang="en-GB" dirty="0" smtClean="0"/>
              <a:t>Provides </a:t>
            </a:r>
            <a:r>
              <a:rPr lang="en-GB" dirty="0"/>
              <a:t>an opportunity to develop joint knowledge and understanding of the </a:t>
            </a:r>
            <a:r>
              <a:rPr lang="en-GB" dirty="0" smtClean="0"/>
              <a:t>system</a:t>
            </a:r>
            <a:endParaRPr lang="en-GB" dirty="0"/>
          </a:p>
          <a:p>
            <a:pPr lvl="0"/>
            <a:r>
              <a:rPr lang="en-GB" dirty="0" smtClean="0"/>
              <a:t>Diagrammatic allows easily visualisation of the system</a:t>
            </a:r>
            <a:endParaRPr lang="en-GB" dirty="0"/>
          </a:p>
          <a:p>
            <a:pPr lvl="0"/>
            <a:r>
              <a:rPr lang="en-GB" dirty="0" smtClean="0"/>
              <a:t>Doesn’t </a:t>
            </a:r>
            <a:r>
              <a:rPr lang="en-GB" dirty="0"/>
              <a:t>require precise knowledge of biophysical or socio-economic </a:t>
            </a:r>
            <a:r>
              <a:rPr lang="en-GB" dirty="0" smtClean="0"/>
              <a:t>relationships</a:t>
            </a:r>
          </a:p>
          <a:p>
            <a:pPr lvl="0"/>
            <a:r>
              <a:rPr lang="en-GB" dirty="0" smtClean="0"/>
              <a:t>Can </a:t>
            </a:r>
            <a:r>
              <a:rPr lang="en-GB" dirty="0"/>
              <a:t>combine both quantitative and qualitative </a:t>
            </a:r>
            <a:r>
              <a:rPr lang="en-GB" dirty="0" smtClean="0"/>
              <a:t>information</a:t>
            </a:r>
            <a:endParaRPr lang="en-GB" dirty="0"/>
          </a:p>
          <a:p>
            <a:pPr lvl="0"/>
            <a:r>
              <a:rPr lang="en-GB" dirty="0" smtClean="0"/>
              <a:t>Degree </a:t>
            </a:r>
            <a:r>
              <a:rPr lang="en-GB" dirty="0"/>
              <a:t>of complexity can be kept to reasonable </a:t>
            </a:r>
            <a:r>
              <a:rPr lang="en-GB" dirty="0" smtClean="0"/>
              <a:t>level</a:t>
            </a:r>
          </a:p>
          <a:p>
            <a:pPr lvl="1"/>
            <a:r>
              <a:rPr lang="en-GB" dirty="0" smtClean="0"/>
              <a:t>due </a:t>
            </a:r>
            <a:r>
              <a:rPr lang="en-GB" dirty="0"/>
              <a:t>to types of data </a:t>
            </a:r>
            <a:r>
              <a:rPr lang="en-GB" dirty="0" smtClean="0"/>
              <a:t>used; and </a:t>
            </a:r>
          </a:p>
          <a:p>
            <a:pPr lvl="1"/>
            <a:r>
              <a:rPr lang="en-GB" dirty="0" smtClean="0"/>
              <a:t>working back from outcomes of interest</a:t>
            </a:r>
            <a:endParaRPr lang="en-GB" dirty="0"/>
          </a:p>
          <a:p>
            <a:pPr lvl="0"/>
            <a:r>
              <a:rPr lang="en-GB" dirty="0"/>
              <a:t>BBN software is relatively easy to </a:t>
            </a:r>
            <a:r>
              <a:rPr lang="en-GB" dirty="0" smtClean="0"/>
              <a:t>operate</a:t>
            </a:r>
            <a:endParaRPr lang="en-GB" dirty="0"/>
          </a:p>
          <a:p>
            <a:endParaRPr lang="en-GB" dirty="0"/>
          </a:p>
        </p:txBody>
      </p:sp>
    </p:spTree>
    <p:extLst>
      <p:ext uri="{BB962C8B-B14F-4D97-AF65-F5344CB8AC3E}">
        <p14:creationId xmlns:p14="http://schemas.microsoft.com/office/powerpoint/2010/main" val="3271579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Do ‘utility’ values need to be linked to actual values, or are weights sufficient?</a:t>
            </a:r>
          </a:p>
          <a:p>
            <a:r>
              <a:rPr lang="en-GB" dirty="0" smtClean="0"/>
              <a:t>Probabilistic outcomes may reflect inherent uncertainty in ecosystems, but:</a:t>
            </a:r>
          </a:p>
          <a:p>
            <a:pPr lvl="1"/>
            <a:r>
              <a:rPr lang="en-GB" dirty="0" smtClean="0"/>
              <a:t>How do we apportion values across outcomes (e.g. benefit transfer)?</a:t>
            </a:r>
          </a:p>
          <a:p>
            <a:pPr lvl="1"/>
            <a:r>
              <a:rPr lang="en-GB" dirty="0" smtClean="0"/>
              <a:t>How do we account for uncertainty in both outcomes and values?</a:t>
            </a:r>
          </a:p>
          <a:p>
            <a:pPr lvl="1"/>
            <a:r>
              <a:rPr lang="en-GB" dirty="0" smtClean="0"/>
              <a:t>Are there important thresholds for preferences?</a:t>
            </a:r>
          </a:p>
          <a:p>
            <a:r>
              <a:rPr lang="en-GB" dirty="0" smtClean="0"/>
              <a:t>How, or can, we integrate values across multiple services?</a:t>
            </a:r>
          </a:p>
          <a:p>
            <a:r>
              <a:rPr lang="en-GB" dirty="0" smtClean="0"/>
              <a:t>Statistical measures such as confidence intervals desirable</a:t>
            </a:r>
          </a:p>
          <a:p>
            <a:r>
              <a:rPr lang="en-GB" dirty="0" smtClean="0"/>
              <a:t>Risks becoming a ‘black box’ in decision making</a:t>
            </a:r>
          </a:p>
          <a:p>
            <a:pPr lvl="1"/>
            <a:r>
              <a:rPr lang="en-GB" dirty="0" smtClean="0"/>
              <a:t>Need for stakeholder involvement in model building?</a:t>
            </a:r>
          </a:p>
          <a:p>
            <a:endParaRPr lang="en-GB" dirty="0"/>
          </a:p>
        </p:txBody>
      </p:sp>
    </p:spTree>
    <p:extLst>
      <p:ext uri="{BB962C8B-B14F-4D97-AF65-F5344CB8AC3E}">
        <p14:creationId xmlns:p14="http://schemas.microsoft.com/office/powerpoint/2010/main" val="2914925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lstStyle/>
          <a:p>
            <a:r>
              <a:rPr lang="en-GB" dirty="0" smtClean="0"/>
              <a:t>Motivation for study</a:t>
            </a:r>
          </a:p>
          <a:p>
            <a:r>
              <a:rPr lang="en-GB" dirty="0" smtClean="0"/>
              <a:t>Identifying ecosystem </a:t>
            </a:r>
            <a:r>
              <a:rPr lang="en-GB" dirty="0"/>
              <a:t>interactions</a:t>
            </a:r>
            <a:endParaRPr lang="en-GB" dirty="0" smtClean="0"/>
          </a:p>
          <a:p>
            <a:r>
              <a:rPr lang="en-GB" dirty="0" smtClean="0"/>
              <a:t>Developing an interdisciplinary model</a:t>
            </a:r>
          </a:p>
          <a:p>
            <a:r>
              <a:rPr lang="en-GB" dirty="0" smtClean="0"/>
              <a:t>Scenario results</a:t>
            </a:r>
          </a:p>
          <a:p>
            <a:r>
              <a:rPr lang="en-GB" dirty="0" smtClean="0"/>
              <a:t>Next steps</a:t>
            </a:r>
          </a:p>
          <a:p>
            <a:r>
              <a:rPr lang="en-GB" dirty="0" smtClean="0"/>
              <a:t>Summary</a:t>
            </a:r>
          </a:p>
        </p:txBody>
      </p:sp>
    </p:spTree>
    <p:extLst>
      <p:ext uri="{BB962C8B-B14F-4D97-AF65-F5344CB8AC3E}">
        <p14:creationId xmlns:p14="http://schemas.microsoft.com/office/powerpoint/2010/main" val="170688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t>
            </a:r>
            <a:endParaRPr lang="en-GB" dirty="0"/>
          </a:p>
        </p:txBody>
      </p:sp>
      <p:sp>
        <p:nvSpPr>
          <p:cNvPr id="3" name="Content Placeholder 2"/>
          <p:cNvSpPr>
            <a:spLocks noGrp="1"/>
          </p:cNvSpPr>
          <p:nvPr>
            <p:ph idx="1"/>
          </p:nvPr>
        </p:nvSpPr>
        <p:spPr/>
        <p:txBody>
          <a:bodyPr/>
          <a:lstStyle/>
          <a:p>
            <a:r>
              <a:rPr lang="en-GB" dirty="0" smtClean="0"/>
              <a:t>Ecosystem services </a:t>
            </a:r>
            <a:r>
              <a:rPr lang="en-GB" dirty="0"/>
              <a:t>concept </a:t>
            </a:r>
            <a:r>
              <a:rPr lang="en-GB" dirty="0" smtClean="0"/>
              <a:t>is increasingly being used as a framework for science and policy</a:t>
            </a:r>
          </a:p>
          <a:p>
            <a:r>
              <a:rPr lang="en-GB" dirty="0" smtClean="0"/>
              <a:t>A lot has been done to conceptualise the use of ES, but more required to operationalize ES for decision making</a:t>
            </a:r>
          </a:p>
          <a:p>
            <a:r>
              <a:rPr lang="en-GB" dirty="0" smtClean="0"/>
              <a:t>Need for interdisciplinary working</a:t>
            </a:r>
          </a:p>
          <a:p>
            <a:r>
              <a:rPr lang="en-GB" dirty="0" smtClean="0"/>
              <a:t>Better understanding of the links between ecosystem processes, services and benefits</a:t>
            </a:r>
          </a:p>
        </p:txBody>
      </p:sp>
    </p:spTree>
    <p:extLst>
      <p:ext uri="{BB962C8B-B14F-4D97-AF65-F5344CB8AC3E}">
        <p14:creationId xmlns:p14="http://schemas.microsoft.com/office/powerpoint/2010/main" val="1718917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 framework</a:t>
            </a:r>
            <a:endParaRPr lang="en-GB"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1367" y="1695092"/>
            <a:ext cx="6273328" cy="46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7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Ecosystem service cascade</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1610" y="2058959"/>
            <a:ext cx="6313632" cy="324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920" y="5454225"/>
            <a:ext cx="3870430" cy="338554"/>
          </a:xfrm>
          <a:prstGeom prst="rect">
            <a:avLst/>
          </a:prstGeom>
          <a:noFill/>
        </p:spPr>
        <p:txBody>
          <a:bodyPr wrap="square" rtlCol="0">
            <a:spAutoFit/>
          </a:bodyPr>
          <a:lstStyle/>
          <a:p>
            <a:pPr algn="r"/>
            <a:r>
              <a:rPr lang="en-GB" sz="1600" dirty="0" smtClean="0">
                <a:solidFill>
                  <a:srgbClr val="004B23"/>
                </a:solidFill>
                <a:latin typeface="Tahoma" charset="0"/>
                <a:cs typeface="Tahoma" charset="0"/>
              </a:rPr>
              <a:t>Haynes-Young and </a:t>
            </a:r>
            <a:r>
              <a:rPr lang="en-GB" sz="1600" dirty="0" err="1" smtClean="0">
                <a:solidFill>
                  <a:srgbClr val="004B23"/>
                </a:solidFill>
                <a:latin typeface="Tahoma" charset="0"/>
                <a:cs typeface="Tahoma" charset="0"/>
              </a:rPr>
              <a:t>Potschin</a:t>
            </a:r>
            <a:r>
              <a:rPr lang="en-GB" sz="1600" dirty="0" smtClean="0">
                <a:solidFill>
                  <a:srgbClr val="004B23"/>
                </a:solidFill>
                <a:latin typeface="Tahoma" charset="0"/>
                <a:cs typeface="Tahoma" charset="0"/>
              </a:rPr>
              <a:t>, 2009</a:t>
            </a:r>
            <a:endParaRPr lang="en-GB" sz="1600" dirty="0">
              <a:solidFill>
                <a:srgbClr val="004B23"/>
              </a:solidFill>
              <a:latin typeface="Tahoma" charset="0"/>
              <a:cs typeface="Tahoma" charset="0"/>
            </a:endParaRPr>
          </a:p>
        </p:txBody>
      </p:sp>
    </p:spTree>
    <p:extLst>
      <p:ext uri="{BB962C8B-B14F-4D97-AF65-F5344CB8AC3E}">
        <p14:creationId xmlns:p14="http://schemas.microsoft.com/office/powerpoint/2010/main" val="2474638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UK NEA framework</a:t>
            </a:r>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10" y="1162248"/>
            <a:ext cx="7470830" cy="54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588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ecosystem interactions</a:t>
            </a:r>
          </a:p>
        </p:txBody>
      </p:sp>
      <p:sp>
        <p:nvSpPr>
          <p:cNvPr id="3" name="Content Placeholder 2"/>
          <p:cNvSpPr>
            <a:spLocks noGrp="1"/>
          </p:cNvSpPr>
          <p:nvPr>
            <p:ph idx="1"/>
          </p:nvPr>
        </p:nvSpPr>
        <p:spPr/>
        <p:txBody>
          <a:bodyPr/>
          <a:lstStyle/>
          <a:p>
            <a:r>
              <a:rPr lang="en-GB" dirty="0" smtClean="0"/>
              <a:t>Workshop of researchers and policy makers</a:t>
            </a:r>
          </a:p>
          <a:p>
            <a:r>
              <a:rPr lang="en-GB" dirty="0" smtClean="0"/>
              <a:t>Aim was to identify linkages between</a:t>
            </a:r>
          </a:p>
          <a:p>
            <a:pPr lvl="1"/>
            <a:r>
              <a:rPr lang="en-GB" dirty="0" smtClean="0"/>
              <a:t>Ecosystem processes;</a:t>
            </a:r>
          </a:p>
          <a:p>
            <a:pPr lvl="1"/>
            <a:r>
              <a:rPr lang="en-GB" dirty="0" smtClean="0"/>
              <a:t>Management interventions; and</a:t>
            </a:r>
          </a:p>
          <a:p>
            <a:pPr lvl="1"/>
            <a:r>
              <a:rPr lang="en-GB" dirty="0" smtClean="0"/>
              <a:t>Four </a:t>
            </a:r>
            <a:r>
              <a:rPr lang="en-GB" dirty="0"/>
              <a:t>d</a:t>
            </a:r>
            <a:r>
              <a:rPr lang="en-GB" dirty="0" smtClean="0"/>
              <a:t>esired outcomes (ecosystem services):</a:t>
            </a:r>
          </a:p>
          <a:p>
            <a:pPr lvl="2"/>
            <a:r>
              <a:rPr lang="en-GB" dirty="0" smtClean="0"/>
              <a:t>Sustainable crop yield</a:t>
            </a:r>
          </a:p>
          <a:p>
            <a:pPr lvl="2"/>
            <a:r>
              <a:rPr lang="en-GB" dirty="0" smtClean="0"/>
              <a:t>Increased biodiversity</a:t>
            </a:r>
          </a:p>
          <a:p>
            <a:pPr lvl="2"/>
            <a:r>
              <a:rPr lang="en-GB" dirty="0" smtClean="0"/>
              <a:t>Improved water quality</a:t>
            </a:r>
          </a:p>
          <a:p>
            <a:pPr lvl="2"/>
            <a:r>
              <a:rPr lang="en-GB" dirty="0" smtClean="0"/>
              <a:t>Reduced flood damage</a:t>
            </a:r>
          </a:p>
        </p:txBody>
      </p:sp>
    </p:spTree>
    <p:extLst>
      <p:ext uri="{BB962C8B-B14F-4D97-AF65-F5344CB8AC3E}">
        <p14:creationId xmlns:p14="http://schemas.microsoft.com/office/powerpoint/2010/main" val="178878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Identifying ecosystem interactions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30" y="1358770"/>
            <a:ext cx="3360000" cy="252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476" y="4014065"/>
            <a:ext cx="3360000" cy="252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7866" y="1358770"/>
            <a:ext cx="3360000" cy="2520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866" y="4014065"/>
            <a:ext cx="3360000" cy="2520000"/>
          </a:xfrm>
          <a:prstGeom prst="rect">
            <a:avLst/>
          </a:prstGeom>
        </p:spPr>
      </p:pic>
    </p:spTree>
    <p:extLst>
      <p:ext uri="{BB962C8B-B14F-4D97-AF65-F5344CB8AC3E}">
        <p14:creationId xmlns:p14="http://schemas.microsoft.com/office/powerpoint/2010/main" val="1603098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RUC PPT template 0110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spAutoFit/>
      </a:bodyPr>
      <a:lstStyle>
        <a:defPPr algn="r">
          <a:defRPr sz="1600">
            <a:solidFill>
              <a:schemeClr val="bg1"/>
            </a:solidFill>
            <a:latin typeface="Tahoma" charset="0"/>
            <a:cs typeface="Tahoma"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SRUC PPT template 01102012</Template>
  <TotalTime>3326</TotalTime>
  <Words>1240</Words>
  <Application>Microsoft Office PowerPoint</Application>
  <PresentationFormat>On-screen Show (4:3)</PresentationFormat>
  <Paragraphs>315</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Georgia</vt:lpstr>
      <vt:lpstr>Tahoma</vt:lpstr>
      <vt:lpstr>Times New Roman</vt:lpstr>
      <vt:lpstr>SRUC PPT template 01102012</vt:lpstr>
      <vt:lpstr>Exploring the interaction of ecosystem processes and ecosystem services for effective decision-making</vt:lpstr>
      <vt:lpstr>Acknowledgements</vt:lpstr>
      <vt:lpstr>Content</vt:lpstr>
      <vt:lpstr>Motivation</vt:lpstr>
      <vt:lpstr>MEA framework</vt:lpstr>
      <vt:lpstr>Ecosystem service cascade</vt:lpstr>
      <vt:lpstr>UK NEA framework</vt:lpstr>
      <vt:lpstr>Identifying ecosystem interactions</vt:lpstr>
      <vt:lpstr>Identifying ecosystem interactions</vt:lpstr>
      <vt:lpstr>Identifying ecosystem interactions</vt:lpstr>
      <vt:lpstr>Water quality mapping example</vt:lpstr>
      <vt:lpstr>Developing an interdisciplinary model</vt:lpstr>
      <vt:lpstr>What is a BBN?</vt:lpstr>
      <vt:lpstr>Developing a BBN</vt:lpstr>
      <vt:lpstr>Utility values</vt:lpstr>
      <vt:lpstr>Example scenarios</vt:lpstr>
      <vt:lpstr>Model results: ‘utility’ values</vt:lpstr>
      <vt:lpstr>Changes in outcome probabilities</vt:lpstr>
      <vt:lpstr>Expanding the BBN</vt:lpstr>
      <vt:lpstr>Combing different models</vt:lpstr>
      <vt:lpstr>Benefits of the approach</vt:lpstr>
      <vt:lpstr>Issues</vt:lpstr>
    </vt:vector>
  </TitlesOfParts>
  <Company>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Operationalizing ecosystem services using Bayesian Belief Networks</dc:title>
  <dc:creator>A McVittie</dc:creator>
  <cp:lastModifiedBy>Feeney, Anna C.M.</cp:lastModifiedBy>
  <cp:revision>66</cp:revision>
  <cp:lastPrinted>2013-06-25T15:40:32Z</cp:lastPrinted>
  <dcterms:created xsi:type="dcterms:W3CDTF">2013-04-04T14:22:32Z</dcterms:created>
  <dcterms:modified xsi:type="dcterms:W3CDTF">2015-06-05T08:36:23Z</dcterms:modified>
</cp:coreProperties>
</file>